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0" r:id="rId3"/>
    <p:sldMasterId id="214748368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61825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9363" y="857250"/>
            <a:ext cx="4105275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cf48dfef0_0_0:notes"/>
          <p:cNvSpPr/>
          <p:nvPr>
            <p:ph idx="2" type="sldImg"/>
          </p:nvPr>
        </p:nvSpPr>
        <p:spPr>
          <a:xfrm>
            <a:off x="2519363" y="857250"/>
            <a:ext cx="41052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cf48dfef0_0_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cf48dfef0_0_0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cf48dfef0_0_143:notes"/>
          <p:cNvSpPr/>
          <p:nvPr>
            <p:ph idx="2" type="sldImg"/>
          </p:nvPr>
        </p:nvSpPr>
        <p:spPr>
          <a:xfrm>
            <a:off x="2519363" y="857250"/>
            <a:ext cx="41052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cf48dfef0_0_143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cf48dfef0_0_143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cf48dfef0_0_178:notes"/>
          <p:cNvSpPr/>
          <p:nvPr>
            <p:ph idx="2" type="sldImg"/>
          </p:nvPr>
        </p:nvSpPr>
        <p:spPr>
          <a:xfrm>
            <a:off x="2519363" y="857250"/>
            <a:ext cx="41052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cf48dfef0_0_178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cf48dfef0_0_178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c7e0d1ad6_0_5:notes"/>
          <p:cNvSpPr/>
          <p:nvPr>
            <p:ph idx="2" type="sldImg"/>
          </p:nvPr>
        </p:nvSpPr>
        <p:spPr>
          <a:xfrm>
            <a:off x="2519363" y="857250"/>
            <a:ext cx="41052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c7e0d1ad6_0_5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fc7e0d1ad6_0_5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dd559d777_0_111:notes"/>
          <p:cNvSpPr/>
          <p:nvPr>
            <p:ph idx="2" type="sldImg"/>
          </p:nvPr>
        </p:nvSpPr>
        <p:spPr>
          <a:xfrm>
            <a:off x="2519363" y="857250"/>
            <a:ext cx="41052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dd559d777_0_111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ddd559d777_0_111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image" Target="../media/image12.jpg"/><Relationship Id="rId5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image" Target="../media/image13.jpg"/><Relationship Id="rId5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image" Target="../media/image14.jpg"/><Relationship Id="rId5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image" Target="../media/image15.jpg"/><Relationship Id="rId5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image" Target="../media/image16.jpg"/><Relationship Id="rId5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image" Target="../media/image17.jpg"/><Relationship Id="rId5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2383805" y="4800600"/>
            <a:ext cx="7297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1"/>
          <p:cNvSpPr/>
          <p:nvPr>
            <p:ph idx="2" type="pic"/>
          </p:nvPr>
        </p:nvSpPr>
        <p:spPr>
          <a:xfrm>
            <a:off x="2383805" y="612775"/>
            <a:ext cx="7297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2383805" y="5367338"/>
            <a:ext cx="7297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3817796" y="-1609649"/>
            <a:ext cx="4526100" cy="109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 rot="5400000">
            <a:off x="10622189" y="1381339"/>
            <a:ext cx="58515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 rot="5400000">
            <a:off x="3241798" y="-2158361"/>
            <a:ext cx="5851500" cy="107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079750"/>
            <a:ext cx="12161827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C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15"/>
          <p:cNvSpPr txBox="1"/>
          <p:nvPr>
            <p:ph idx="1" type="subTitle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5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Cleaning">
  <p:cSld name="TITLE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079750"/>
            <a:ext cx="12161827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C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6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Lawn &amp; Landscape">
  <p:cSld name="TITLE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079750"/>
            <a:ext cx="12161827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>
            <p:ph type="ctrTitle"/>
          </p:nvPr>
        </p:nvSpPr>
        <p:spPr>
          <a:xfrm>
            <a:off x="458560" y="312894"/>
            <a:ext cx="112635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C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17"/>
          <p:cNvSpPr txBox="1"/>
          <p:nvPr>
            <p:ph idx="1" type="subTitle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7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-Slide 1">
  <p:cSld name="OBJECT_4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487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8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-Slide 1">
  <p:cSld name="OBJECT_3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487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9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">
  <p:cSld name="OBJECT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20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Network-Image">
  <p:cSld name="OBJECT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4">
            <a:alphaModFix/>
          </a:blip>
          <a:srcRect b="8769" l="70" r="-69" t="-118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2" name="Google Shape;132;p21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08092" y="1600201"/>
            <a:ext cx="10945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Financial-image">
  <p:cSld name="OBJECT_1_3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4">
            <a:alphaModFix/>
          </a:blip>
          <a:srcRect b="4329" l="0" r="0" t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0" name="Google Shape;140;p22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Thumbs-Up-Image">
  <p:cSld name="OBJECT_1_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 rotWithShape="1">
          <a:blip r:embed="rId4">
            <a:alphaModFix/>
          </a:blip>
          <a:srcRect b="4329" l="0" r="0" t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8" name="Google Shape;148;p23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Map-Image">
  <p:cSld name="OBJECT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 rotWithShape="1">
          <a:blip r:embed="rId4">
            <a:alphaModFix/>
          </a:blip>
          <a:srcRect b="4329" l="0" r="0" t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6" name="Google Shape;156;p24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Algorithm-Image">
  <p:cSld name="OBJECT_1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 rotWithShape="1">
          <a:blip r:embed="rId4">
            <a:alphaModFix/>
          </a:blip>
          <a:srcRect b="4329" l="0" r="0" t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4" name="Google Shape;164;p25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Fleet-Image">
  <p:cSld name="OBJECT_1_1_1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 rotWithShape="1">
          <a:blip r:embed="rId4">
            <a:alphaModFix/>
          </a:blip>
          <a:srcRect b="4329" l="0" r="0" t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2" name="Google Shape;172;p26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Import-Routes-Image">
  <p:cSld name="OBJECT_1_1_1_1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 rotWithShape="1">
          <a:blip r:embed="rId4">
            <a:alphaModFix/>
          </a:blip>
          <a:srcRect b="4329" l="0" r="0" t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8" name="Google Shape;17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0" name="Google Shape;180;p27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Slide-Workflow-Image">
  <p:cSld name="OBJECT_1_1_1_1_1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8920"/>
            <a:ext cx="12161827" cy="60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4">
            <a:alphaModFix/>
          </a:blip>
          <a:srcRect b="4329" l="0" r="0" t="4329"/>
          <a:stretch/>
        </p:blipFill>
        <p:spPr>
          <a:xfrm>
            <a:off x="8125" y="0"/>
            <a:ext cx="12161827" cy="624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5093" y="430224"/>
            <a:ext cx="12192000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8" name="Google Shape;188;p28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workwave.com/</a:t>
            </a:r>
            <a:r>
              <a:rPr lang="en-US" sz="10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b="0" i="0" sz="1000" u="none" cap="none" strike="noStrike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rgbClr val="002D5C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2D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-Slide-Blue-Network 1">
  <p:cSld name="Break-Slide_1_4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486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2" name="Google Shape;192;p29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-Slide-Financial-image 1">
  <p:cSld name="Break-Slide_1_4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486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7" name="Google Shape;197;p30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-Slide-Blue-Algorithm 1">
  <p:cSld name="Break-Slide_1_3_3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486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2" name="Google Shape;202;p31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912138" y="2130426"/>
            <a:ext cx="103377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1824276" y="3886200"/>
            <a:ext cx="851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-Slide-Blue-Thumbs-Up 1">
  <p:cSld name="Break-Slide_1_3_1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486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7" name="Google Shape;207;p32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-Slide-Fleet 1">
  <p:cSld name="Break-Slide_1_2_2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486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2" name="Google Shape;212;p33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-Slide 1">
  <p:cSld name="Break-Slide_1_1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486"/>
            <a:ext cx="12161827" cy="6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7" name="Google Shape;217;p34"/>
          <p:cNvSpPr txBox="1"/>
          <p:nvPr/>
        </p:nvSpPr>
        <p:spPr>
          <a:xfrm>
            <a:off x="9022463" y="6396245"/>
            <a:ext cx="2699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CONFIDENTIAL | workwave.com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2021, WorkWave LLC. All rights reserved.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25" y="6360374"/>
            <a:ext cx="1339244" cy="45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960702" y="4406901"/>
            <a:ext cx="103377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960702" y="2906713"/>
            <a:ext cx="10337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08678" y="1600201"/>
            <a:ext cx="7176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8188126" y="1600201"/>
            <a:ext cx="7179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08092" y="1535113"/>
            <a:ext cx="5373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08092" y="2174875"/>
            <a:ext cx="53736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178046" y="1535113"/>
            <a:ext cx="53757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6178046" y="2174875"/>
            <a:ext cx="53757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0" type="dt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608093" y="273050"/>
            <a:ext cx="40011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4754941" y="273051"/>
            <a:ext cx="67989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608093" y="1435101"/>
            <a:ext cx="40011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8092" y="274638"/>
            <a:ext cx="1094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8092" y="1600201"/>
            <a:ext cx="10945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8092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55295" y="6356351"/>
            <a:ext cx="38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15984" y="6356351"/>
            <a:ext cx="283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836125" y="365125"/>
            <a:ext cx="10489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836125" y="1825625"/>
            <a:ext cx="10489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6125" y="6356350"/>
            <a:ext cx="273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28605" y="6356350"/>
            <a:ext cx="410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589289" y="6356350"/>
            <a:ext cx="273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ctrTitle"/>
          </p:nvPr>
        </p:nvSpPr>
        <p:spPr>
          <a:xfrm>
            <a:off x="119225" y="312900"/>
            <a:ext cx="116028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D5C"/>
                </a:solidFill>
              </a:rPr>
              <a:t>Sample Customer - Software Demonstration</a:t>
            </a:r>
            <a:endParaRPr/>
          </a:p>
        </p:txBody>
      </p:sp>
      <p:sp>
        <p:nvSpPr>
          <p:cNvPr id="225" name="Google Shape;225;p35"/>
          <p:cNvSpPr txBox="1"/>
          <p:nvPr>
            <p:ph idx="1" type="subTitle"/>
          </p:nvPr>
        </p:nvSpPr>
        <p:spPr>
          <a:xfrm>
            <a:off x="457313" y="1431195"/>
            <a:ext cx="112647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Month Date, Year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What are we good at?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Business Unit “Built for Growth”</a:t>
            </a:r>
            <a:endParaRPr sz="2400"/>
          </a:p>
          <a:p>
            <a:pPr indent="0" lvl="0" marL="76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Own the whole Customer Experience</a:t>
            </a:r>
            <a:endParaRPr sz="2400"/>
          </a:p>
          <a:p>
            <a:pPr indent="0" lvl="0" marL="76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Integrated Route Optimization</a:t>
            </a:r>
            <a:endParaRPr sz="2400"/>
          </a:p>
          <a:p>
            <a:pPr indent="0" lvl="0" marL="76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Open API</a:t>
            </a:r>
            <a:endParaRPr sz="2400"/>
          </a:p>
          <a:p>
            <a:pPr indent="0" lvl="0" marL="76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Vertical Specific Configurations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6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Choose WorkWave Service?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456068" y="1578737"/>
            <a:ext cx="112659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Easy Setup for Existing QBs Customers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/>
              <a:t>Accounts Brought to WWS from QBs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/>
              <a:t>Products and Services Brought to WWS for QBs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Seamless Transfer after Deployment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/>
              <a:t>New customers in WWS transfer to QBs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/>
              <a:t>New Products, Services, Invoices, and Payments transfer to QBs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7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QuickBooks Integration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type="title"/>
          </p:nvPr>
        </p:nvSpPr>
        <p:spPr>
          <a:xfrm>
            <a:off x="456068" y="310896"/>
            <a:ext cx="11265900" cy="9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it Works</a:t>
            </a:r>
            <a:endParaRPr/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8696"/>
            <a:ext cx="11857024" cy="5142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>
            <p:ph type="title"/>
          </p:nvPr>
        </p:nvSpPr>
        <p:spPr>
          <a:xfrm>
            <a:off x="456068" y="2976372"/>
            <a:ext cx="11265900" cy="9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Software Demonstration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WW Route Manager">
      <a:dk1>
        <a:srgbClr val="000000"/>
      </a:dk1>
      <a:lt1>
        <a:srgbClr val="FFFFFF"/>
      </a:lt1>
      <a:dk2>
        <a:srgbClr val="8CC82C"/>
      </a:dk2>
      <a:lt2>
        <a:srgbClr val="002C5C"/>
      </a:lt2>
      <a:accent1>
        <a:srgbClr val="008AD1"/>
      </a:accent1>
      <a:accent2>
        <a:srgbClr val="EBEBED"/>
      </a:accent2>
      <a:accent3>
        <a:srgbClr val="5F6971"/>
      </a:accent3>
      <a:accent4>
        <a:srgbClr val="33383B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rkWave Serv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D5C"/>
      </a:accent1>
      <a:accent2>
        <a:srgbClr val="1E488A"/>
      </a:accent2>
      <a:accent3>
        <a:srgbClr val="008AD1"/>
      </a:accent3>
      <a:accent4>
        <a:srgbClr val="626972"/>
      </a:accent4>
      <a:accent5>
        <a:srgbClr val="34383B"/>
      </a:accent5>
      <a:accent6>
        <a:srgbClr val="ECECED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