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57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262" r:id="rId11"/>
    <p:sldId id="347" r:id="rId12"/>
    <p:sldId id="299" r:id="rId13"/>
    <p:sldId id="348" r:id="rId14"/>
    <p:sldId id="349" r:id="rId15"/>
    <p:sldId id="350" r:id="rId16"/>
    <p:sldId id="319" r:id="rId17"/>
    <p:sldId id="297" r:id="rId18"/>
    <p:sldId id="295" r:id="rId19"/>
    <p:sldId id="315" r:id="rId20"/>
    <p:sldId id="316" r:id="rId21"/>
    <p:sldId id="318" r:id="rId22"/>
    <p:sldId id="317" r:id="rId23"/>
    <p:sldId id="261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51" r:id="rId45"/>
    <p:sldId id="309" r:id="rId46"/>
    <p:sldId id="352" r:id="rId47"/>
    <p:sldId id="354" r:id="rId48"/>
    <p:sldId id="355" r:id="rId49"/>
    <p:sldId id="356" r:id="rId50"/>
    <p:sldId id="353" r:id="rId51"/>
    <p:sldId id="357" r:id="rId52"/>
    <p:sldId id="358" r:id="rId53"/>
    <p:sldId id="306" r:id="rId54"/>
    <p:sldId id="290" r:id="rId55"/>
    <p:sldId id="284" r:id="rId56"/>
  </p:sldIdLst>
  <p:sldSz cx="12161838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f48df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f48dfef0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cf48dfef0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19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36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83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15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971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3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3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44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573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28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f48dfef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f48dfef0_0_1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cf48dfef0_0_1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6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4f84a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4f84aeab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4f84aea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83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58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06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4f84a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4f84aeab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4f84aea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21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40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Fleet-Image" userDrawn="1">
  <p:cSld name="OBJECT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2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Import-Routes-Image" userDrawn="1">
  <p:cSld name="OBJECT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Workflow-Image" userDrawn="1">
  <p:cSld name="OBJECT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Google Shape;168;p2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Network">
  <p:cSld name="Break-Slide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Algorithm">
  <p:cSld name="Break-Slide_1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Thumbs-Up">
  <p:cSld name="Break-Slide_1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Fleet">
  <p:cSld name="Break-Slide_1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Cleaning">
  <p:cSld name="Break-Slide_1_2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3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Lawn &amp; Landscape">
  <p:cSld name="Break-Slide_1_2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Generic Version">
  <p:cSld name="Break-Slide_1_2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Cleaning">
  <p:cSld name="TITLE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-Slide">
  <p:cSld name="Break-Slide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Lawn &amp; Landscape">
  <p:cSld name="TITLE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-Slide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Google Shape;111;p1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" userDrawn="1">
  <p:cSld name="OBJECT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Google Shape;119;p2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0;p20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Network-Image" userDrawn="1">
  <p:cSld name="OBJECT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l="70" t="-118" r="-69" b="876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2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Thumbs-Up-Image" userDrawn="1">
  <p:cSld name="OBJECT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Google Shape;133;p2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Map-Image" userDrawn="1">
  <p:cSld name="OBJECT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Algorithm-Image" userDrawn="1">
  <p:cSld name="OBJECT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Google Shape;147;p2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6125" y="365125"/>
            <a:ext cx="104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6125" y="1825625"/>
            <a:ext cx="1048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6125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28605" y="6356350"/>
            <a:ext cx="410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89289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WorkWave</a:t>
            </a:r>
            <a:r>
              <a:rPr lang="en-US" dirty="0"/>
              <a:t> Service Internal Training</a:t>
            </a:r>
            <a:endParaRPr dirty="0"/>
          </a:p>
        </p:txBody>
      </p:sp>
      <p:sp>
        <p:nvSpPr>
          <p:cNvPr id="209" name="Google Shape;209;p36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Reporting and Data Management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Timesheets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68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employees to start/end their day, log breaks and time off</a:t>
            </a:r>
          </a:p>
          <a:p>
            <a:r>
              <a:rPr lang="en-US" dirty="0"/>
              <a:t>Allows managers to review productivity, approve time, and prepare reports for payroll</a:t>
            </a:r>
          </a:p>
          <a:p>
            <a:r>
              <a:rPr lang="en-US" dirty="0"/>
              <a:t>Timesheets must be enabled </a:t>
            </a:r>
          </a:p>
          <a:p>
            <a:r>
              <a:rPr lang="en-US" dirty="0"/>
              <a:t>Users must be set up to use time sheets on their employee profile</a:t>
            </a:r>
          </a:p>
          <a:p>
            <a:r>
              <a:rPr lang="en-US" dirty="0"/>
              <a:t>Settings for paid breaks and display settings can be modified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Timesheets</a:t>
            </a:r>
          </a:p>
        </p:txBody>
      </p:sp>
    </p:spTree>
    <p:extLst>
      <p:ext uri="{BB962C8B-B14F-4D97-AF65-F5344CB8AC3E}">
        <p14:creationId xmlns:p14="http://schemas.microsoft.com/office/powerpoint/2010/main" val="219325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into mobile app</a:t>
            </a:r>
          </a:p>
          <a:p>
            <a:pPr lvl="1"/>
            <a:r>
              <a:rPr lang="en-US" dirty="0"/>
              <a:t>Start day upon login</a:t>
            </a:r>
          </a:p>
          <a:p>
            <a:pPr lvl="1"/>
            <a:r>
              <a:rPr lang="en-US" dirty="0"/>
              <a:t>Tap clock icon to add events or sign out</a:t>
            </a:r>
          </a:p>
          <a:p>
            <a:r>
              <a:rPr lang="en-US" dirty="0"/>
              <a:t>Clock widget on web app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Timesheets – for 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D1867-7CF3-401C-B4EA-8ACB734C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06" y="2030527"/>
            <a:ext cx="4238095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from the Employees tab</a:t>
            </a:r>
          </a:p>
          <a:p>
            <a:r>
              <a:rPr lang="en-US" dirty="0"/>
              <a:t>Similar workflow to reconciling and closing work orders</a:t>
            </a:r>
          </a:p>
          <a:p>
            <a:pPr lvl="1"/>
            <a:r>
              <a:rPr lang="en-US" dirty="0"/>
              <a:t>Review time sheets submitted</a:t>
            </a:r>
          </a:p>
          <a:p>
            <a:pPr lvl="1"/>
            <a:r>
              <a:rPr lang="en-US" dirty="0"/>
              <a:t>Make manual adjustments as needed</a:t>
            </a:r>
          </a:p>
          <a:p>
            <a:pPr lvl="1"/>
            <a:r>
              <a:rPr lang="en-US" dirty="0"/>
              <a:t>Check off and close individually or in bulk</a:t>
            </a:r>
          </a:p>
          <a:p>
            <a:r>
              <a:rPr lang="en-US" dirty="0"/>
              <a:t>Can be re-opened if new edits are needed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Timesheets – for Managers</a:t>
            </a:r>
          </a:p>
        </p:txBody>
      </p:sp>
    </p:spTree>
    <p:extLst>
      <p:ext uri="{BB962C8B-B14F-4D97-AF65-F5344CB8AC3E}">
        <p14:creationId xmlns:p14="http://schemas.microsoft.com/office/powerpoint/2010/main" val="75069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85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Billing Reports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86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report formats are available for all users </a:t>
            </a:r>
          </a:p>
          <a:p>
            <a:pPr lvl="1"/>
            <a:r>
              <a:rPr lang="en-US" dirty="0"/>
              <a:t>Billing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Timesheet</a:t>
            </a:r>
          </a:p>
          <a:p>
            <a:pPr lvl="1"/>
            <a:r>
              <a:rPr lang="en-US" dirty="0"/>
              <a:t>Activity</a:t>
            </a:r>
          </a:p>
          <a:p>
            <a:pPr lvl="1"/>
            <a:r>
              <a:rPr lang="en-US" dirty="0"/>
              <a:t>Data Lists</a:t>
            </a:r>
          </a:p>
          <a:p>
            <a:r>
              <a:rPr lang="en-US" dirty="0"/>
              <a:t>Report Writer integration requires professional license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in </a:t>
            </a:r>
            <a:r>
              <a:rPr lang="en-US" dirty="0" err="1"/>
              <a:t>WorkWave</a:t>
            </a:r>
            <a:r>
              <a:rPr lang="en-US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84755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4258502" cy="4351200"/>
          </a:xfrm>
        </p:spPr>
        <p:txBody>
          <a:bodyPr/>
          <a:lstStyle/>
          <a:p>
            <a:r>
              <a:rPr lang="en-US" dirty="0"/>
              <a:t>Accounts Receivable Report</a:t>
            </a:r>
          </a:p>
          <a:p>
            <a:pPr lvl="1"/>
            <a:r>
              <a:rPr lang="en-US" dirty="0"/>
              <a:t>Documents outstanding invoices</a:t>
            </a:r>
          </a:p>
          <a:p>
            <a:pPr lvl="1"/>
            <a:r>
              <a:rPr lang="en-US" dirty="0"/>
              <a:t>Displays 30/60/90 debt milestones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Billing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8F891-3593-423C-BA65-6C8E4F70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63" y="1397715"/>
            <a:ext cx="7316441" cy="44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4258502" cy="4351200"/>
          </a:xfrm>
        </p:spPr>
        <p:txBody>
          <a:bodyPr/>
          <a:lstStyle/>
          <a:p>
            <a:r>
              <a:rPr lang="en-US" dirty="0"/>
              <a:t>Customer Ledger Report</a:t>
            </a:r>
          </a:p>
          <a:p>
            <a:pPr lvl="1"/>
            <a:r>
              <a:rPr lang="en-US" dirty="0"/>
              <a:t>Invoice history for a single account</a:t>
            </a:r>
          </a:p>
          <a:p>
            <a:pPr lvl="1"/>
            <a:r>
              <a:rPr lang="en-US" dirty="0"/>
              <a:t>Includes reference number of logged payment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Billing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03CB7-ADEF-4607-B110-0B0C465C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12" y="1436854"/>
            <a:ext cx="7212906" cy="43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Communication Hub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Timesheets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Break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Built-in Reports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Custom Reports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Reviews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Online booking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Revenue Report</a:t>
            </a:r>
          </a:p>
          <a:p>
            <a:pPr lvl="1"/>
            <a:r>
              <a:rPr lang="en-US" dirty="0"/>
              <a:t>Shows all invoices generated in a date range</a:t>
            </a:r>
          </a:p>
          <a:p>
            <a:pPr lvl="1"/>
            <a:r>
              <a:rPr lang="en-US" dirty="0"/>
              <a:t>Filters to see results for campaign, account type, or service offerings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Billing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16455-0ECC-4046-A62E-F5894BFA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84" y="1565385"/>
            <a:ext cx="7467984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Payments</a:t>
            </a:r>
          </a:p>
          <a:p>
            <a:pPr lvl="1"/>
            <a:r>
              <a:rPr lang="en-US" dirty="0"/>
              <a:t>Log of all payments processed in a date 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Billing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141D9-0279-4736-8CF1-26F0C88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11" y="1414204"/>
            <a:ext cx="7467984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3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Sales Tax</a:t>
            </a:r>
          </a:p>
          <a:p>
            <a:pPr lvl="1"/>
            <a:r>
              <a:rPr lang="en-US" dirty="0"/>
              <a:t>Itemized report calculating total of sales tax collected</a:t>
            </a:r>
          </a:p>
          <a:p>
            <a:pPr lvl="1"/>
            <a:r>
              <a:rPr lang="en-US" dirty="0"/>
              <a:t>Can be configured to include unpaid invoices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Billing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42127-9205-4DEF-8AFC-DF1B2AD1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31" y="1682660"/>
            <a:ext cx="7696596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Scheduling Reports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Route Sheet</a:t>
            </a:r>
          </a:p>
          <a:p>
            <a:pPr lvl="1"/>
            <a:r>
              <a:rPr lang="en-US" dirty="0"/>
              <a:t>List of all scheduled work orders for a date range</a:t>
            </a:r>
          </a:p>
          <a:p>
            <a:pPr lvl="1"/>
            <a:r>
              <a:rPr lang="en-US" dirty="0"/>
              <a:t>Can be filtered with custom fields</a:t>
            </a:r>
          </a:p>
          <a:p>
            <a:pPr lvl="1"/>
            <a:r>
              <a:rPr lang="en-US" dirty="0"/>
              <a:t>Displays service descriptions</a:t>
            </a:r>
          </a:p>
          <a:p>
            <a:pPr lvl="1"/>
            <a:r>
              <a:rPr lang="en-US" dirty="0"/>
              <a:t>Does not include service memos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8BBB1-8D08-49F7-9613-5E845FF1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39" y="1565385"/>
            <a:ext cx="2500493" cy="43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Work Orders</a:t>
            </a:r>
          </a:p>
          <a:p>
            <a:pPr lvl="1"/>
            <a:r>
              <a:rPr lang="en-US" dirty="0"/>
              <a:t>Detailed work orders for a date range</a:t>
            </a:r>
          </a:p>
          <a:p>
            <a:pPr lvl="1"/>
            <a:r>
              <a:rPr lang="en-US" dirty="0"/>
              <a:t>Can be filtered with custom fields</a:t>
            </a:r>
          </a:p>
          <a:p>
            <a:pPr lvl="1"/>
            <a:r>
              <a:rPr lang="en-US" dirty="0"/>
              <a:t>Can include area for customer signature</a:t>
            </a:r>
          </a:p>
          <a:p>
            <a:pPr lvl="1"/>
            <a:r>
              <a:rPr lang="en-US" dirty="0"/>
              <a:t>This and previous “report” can also be generated from calendars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4C562-561F-4CF6-A9B7-188F2F1A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38" y="1391364"/>
            <a:ext cx="6515435" cy="46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3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Time</a:t>
            </a:r>
          </a:p>
          <a:p>
            <a:pPr lvl="1"/>
            <a:r>
              <a:rPr lang="en-US" dirty="0"/>
              <a:t>Calculates Estimated vs. Actual time</a:t>
            </a:r>
          </a:p>
          <a:p>
            <a:pPr lvl="1"/>
            <a:r>
              <a:rPr lang="en-US" dirty="0"/>
              <a:t>Dependent on work orders having time logged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C38BD-90C9-4676-A41F-6D2C4FB1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73" y="1478374"/>
            <a:ext cx="6708347" cy="45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9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Time</a:t>
            </a:r>
          </a:p>
          <a:p>
            <a:pPr lvl="1"/>
            <a:r>
              <a:rPr lang="en-US" dirty="0"/>
              <a:t>Calculates Estimated vs. Actual time</a:t>
            </a:r>
          </a:p>
          <a:p>
            <a:pPr lvl="1"/>
            <a:r>
              <a:rPr lang="en-US" dirty="0"/>
              <a:t>Dependent on work orders having time logged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C38BD-90C9-4676-A41F-6D2C4FB1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73" y="1478374"/>
            <a:ext cx="6708347" cy="45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Man Hour Report</a:t>
            </a:r>
          </a:p>
          <a:p>
            <a:pPr lvl="1"/>
            <a:r>
              <a:rPr lang="en-US" dirty="0"/>
              <a:t>Calculates Estimated vs. Actual man-hours</a:t>
            </a:r>
          </a:p>
          <a:p>
            <a:pPr lvl="1"/>
            <a:r>
              <a:rPr lang="en-US" dirty="0"/>
              <a:t>Dependent on work orders having time logged</a:t>
            </a:r>
          </a:p>
          <a:p>
            <a:pPr lvl="1"/>
            <a:r>
              <a:rPr lang="en-US" dirty="0"/>
              <a:t>Dependent on changing work orders to “Use actual man hour pricing”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BD3C2-FF15-4544-AC42-B72F62BA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28" y="1881809"/>
            <a:ext cx="6889848" cy="3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7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Tech Production Report</a:t>
            </a:r>
          </a:p>
          <a:p>
            <a:pPr lvl="1"/>
            <a:r>
              <a:rPr lang="en-US" dirty="0"/>
              <a:t>Converts the duration and price of a job as an hourly rate for a technician</a:t>
            </a:r>
          </a:p>
          <a:p>
            <a:pPr lvl="1"/>
            <a:r>
              <a:rPr lang="en-US" dirty="0"/>
              <a:t>NOT a payroll report</a:t>
            </a:r>
          </a:p>
          <a:p>
            <a:pPr lvl="1"/>
            <a:r>
              <a:rPr lang="en-US" dirty="0"/>
              <a:t>Commonly used to help determine commissions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2F1A1-7909-4748-BD56-E25A16C6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071" y="1372159"/>
            <a:ext cx="7221099" cy="47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Communication Hub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47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2281003"/>
            <a:ext cx="3815901" cy="4351200"/>
          </a:xfrm>
        </p:spPr>
        <p:txBody>
          <a:bodyPr/>
          <a:lstStyle/>
          <a:p>
            <a:r>
              <a:rPr lang="en-US" dirty="0"/>
              <a:t>Products Report</a:t>
            </a:r>
          </a:p>
          <a:p>
            <a:pPr lvl="1"/>
            <a:r>
              <a:rPr lang="en-US" dirty="0"/>
              <a:t>What products have I sold in a date range?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A9D9-C2FD-429C-AA8A-08D69661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27" y="2252870"/>
            <a:ext cx="7435401" cy="2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2281003"/>
            <a:ext cx="3815901" cy="4351200"/>
          </a:xfrm>
        </p:spPr>
        <p:txBody>
          <a:bodyPr/>
          <a:lstStyle/>
          <a:p>
            <a:r>
              <a:rPr lang="en-US" dirty="0"/>
              <a:t>Materials Report</a:t>
            </a:r>
          </a:p>
          <a:p>
            <a:pPr lvl="1"/>
            <a:r>
              <a:rPr lang="en-US" dirty="0"/>
              <a:t>What Materials have I used in a date range?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Scheduling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419F4-4A50-4709-BBF7-11040E6C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27" y="1857534"/>
            <a:ext cx="6463403" cy="31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9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Timesheet Reports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15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Timesheet Report</a:t>
            </a:r>
          </a:p>
          <a:p>
            <a:pPr lvl="1"/>
            <a:r>
              <a:rPr lang="en-US" dirty="0"/>
              <a:t>How many paid hours did a tech work in a date range</a:t>
            </a:r>
          </a:p>
          <a:p>
            <a:pPr lvl="1"/>
            <a:r>
              <a:rPr lang="en-US" dirty="0"/>
              <a:t>Requires timesheets to be submitted (by tech) and approved (by admin)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Timesheet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8BE55-7E28-482B-BEB1-5ACDB4DA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28" y="1565385"/>
            <a:ext cx="7412360" cy="38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8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Timesheet Activity</a:t>
            </a:r>
          </a:p>
          <a:p>
            <a:pPr lvl="1"/>
            <a:r>
              <a:rPr lang="en-US" dirty="0"/>
              <a:t>Data dump of timesheet interactions by 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Timesheet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320F9-19B8-4908-8639-430F8459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22" y="1826526"/>
            <a:ext cx="7624306" cy="38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 Report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65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710" y="1565385"/>
            <a:ext cx="3815901" cy="4351200"/>
          </a:xfrm>
        </p:spPr>
        <p:txBody>
          <a:bodyPr/>
          <a:lstStyle/>
          <a:p>
            <a:r>
              <a:rPr lang="en-US" dirty="0"/>
              <a:t>Activity Report</a:t>
            </a:r>
          </a:p>
          <a:p>
            <a:pPr lvl="1"/>
            <a:r>
              <a:rPr lang="en-US" dirty="0"/>
              <a:t>Data dump of account interactions by users</a:t>
            </a:r>
          </a:p>
          <a:p>
            <a:pPr lvl="1"/>
            <a:r>
              <a:rPr lang="en-US" dirty="0"/>
              <a:t>Excludes many things (agreement changes, mobile logins, account changes)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Activity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320F9-19B8-4908-8639-430F8459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22" y="1826526"/>
            <a:ext cx="7624306" cy="38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88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224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data segmented in “buckets”</a:t>
            </a:r>
          </a:p>
          <a:p>
            <a:pPr lvl="1"/>
            <a:r>
              <a:rPr lang="en-US" dirty="0"/>
              <a:t>Accounts</a:t>
            </a:r>
          </a:p>
          <a:p>
            <a:pPr lvl="1"/>
            <a:r>
              <a:rPr lang="en-US" dirty="0"/>
              <a:t>Service locations</a:t>
            </a:r>
          </a:p>
          <a:p>
            <a:pPr lvl="1"/>
            <a:r>
              <a:rPr lang="en-US" dirty="0"/>
              <a:t>Agreements</a:t>
            </a:r>
          </a:p>
          <a:p>
            <a:pPr lvl="1"/>
            <a:r>
              <a:rPr lang="en-US" dirty="0"/>
              <a:t>Renewals</a:t>
            </a:r>
          </a:p>
          <a:p>
            <a:pPr lvl="1"/>
            <a:r>
              <a:rPr lang="en-US" dirty="0"/>
              <a:t>Work Orders</a:t>
            </a:r>
          </a:p>
          <a:p>
            <a:pPr lvl="1"/>
            <a:r>
              <a:rPr lang="en-US" dirty="0"/>
              <a:t>Invoices</a:t>
            </a:r>
          </a:p>
          <a:p>
            <a:pPr lvl="1"/>
            <a:r>
              <a:rPr lang="en-US" dirty="0"/>
              <a:t>Payments</a:t>
            </a:r>
          </a:p>
          <a:p>
            <a:pPr lvl="1"/>
            <a:r>
              <a:rPr lang="en-US" dirty="0"/>
              <a:t>Leads</a:t>
            </a:r>
          </a:p>
          <a:p>
            <a:pPr lvl="1"/>
            <a:r>
              <a:rPr lang="en-US" dirty="0"/>
              <a:t>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Lists</a:t>
            </a:r>
          </a:p>
        </p:txBody>
      </p:sp>
    </p:spTree>
    <p:extLst>
      <p:ext uri="{BB962C8B-B14F-4D97-AF65-F5344CB8AC3E}">
        <p14:creationId xmlns:p14="http://schemas.microsoft.com/office/powerpoint/2010/main" val="245542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69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Contains all configurations for customer-facing messaging</a:t>
            </a:r>
          </a:p>
          <a:p>
            <a:pPr lvl="1"/>
            <a:r>
              <a:rPr lang="en-US" dirty="0"/>
              <a:t>Canned Messages</a:t>
            </a:r>
          </a:p>
          <a:p>
            <a:pPr lvl="1"/>
            <a:r>
              <a:rPr lang="en-US" dirty="0"/>
              <a:t>Custom Templates</a:t>
            </a:r>
          </a:p>
          <a:p>
            <a:r>
              <a:rPr lang="en-US" dirty="0"/>
              <a:t>Users can set recurring or one time message “blasts” to contacts</a:t>
            </a:r>
          </a:p>
          <a:p>
            <a:r>
              <a:rPr lang="en-US" dirty="0"/>
              <a:t>Text message features require Professional tier</a:t>
            </a:r>
          </a:p>
          <a:p>
            <a:r>
              <a:rPr lang="en-US" dirty="0"/>
              <a:t>Text messages will respect timeframe setting in company setup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Hub</a:t>
            </a:r>
          </a:p>
        </p:txBody>
      </p:sp>
    </p:spTree>
    <p:extLst>
      <p:ext uri="{BB962C8B-B14F-4D97-AF65-F5344CB8AC3E}">
        <p14:creationId xmlns:p14="http://schemas.microsoft.com/office/powerpoint/2010/main" val="41911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 Writer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423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Third-party tool, white labeled for </a:t>
            </a:r>
            <a:r>
              <a:rPr lang="en-US" dirty="0" err="1"/>
              <a:t>WorkWave</a:t>
            </a:r>
            <a:r>
              <a:rPr lang="en-US" dirty="0"/>
              <a:t> </a:t>
            </a:r>
          </a:p>
          <a:p>
            <a:r>
              <a:rPr lang="en-US" dirty="0"/>
              <a:t>Can be utilized within WWS or from a separate UI</a:t>
            </a:r>
          </a:p>
          <a:p>
            <a:r>
              <a:rPr lang="en-US" dirty="0"/>
              <a:t>Allows users to take many data points from WWS and create dashboards, pivot tables, formula-based reports, charts and graphs</a:t>
            </a:r>
          </a:p>
          <a:p>
            <a:r>
              <a:rPr lang="en-US" dirty="0" err="1"/>
              <a:t>WorkWave</a:t>
            </a:r>
            <a:r>
              <a:rPr lang="en-US" dirty="0"/>
              <a:t> can create custom reports with RW for users as a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Writer</a:t>
            </a:r>
          </a:p>
        </p:txBody>
      </p:sp>
    </p:spTree>
    <p:extLst>
      <p:ext uri="{BB962C8B-B14F-4D97-AF65-F5344CB8AC3E}">
        <p14:creationId xmlns:p14="http://schemas.microsoft.com/office/powerpoint/2010/main" val="2079628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Writer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F0A69-1308-465D-95C5-430CE942B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92" y="1280844"/>
            <a:ext cx="4548453" cy="48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9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665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Business Reviews &amp; Service Reviews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962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Add-on module (AKA </a:t>
            </a:r>
            <a:r>
              <a:rPr lang="en-US" dirty="0" err="1"/>
              <a:t>ContactUs</a:t>
            </a:r>
            <a:r>
              <a:rPr lang="en-US" dirty="0"/>
              <a:t>)</a:t>
            </a:r>
          </a:p>
          <a:p>
            <a:r>
              <a:rPr lang="en-US" dirty="0"/>
              <a:t>Provisioned and implemented by Marketing Success team (Mike/Jaime)</a:t>
            </a:r>
          </a:p>
          <a:p>
            <a:r>
              <a:rPr lang="en-US" dirty="0"/>
              <a:t>Separate platform that integrates with WWS via API</a:t>
            </a:r>
          </a:p>
          <a:p>
            <a:r>
              <a:rPr lang="en-US" dirty="0"/>
              <a:t>Reviews can be automated (upon job closing) or triggered manually</a:t>
            </a:r>
          </a:p>
          <a:p>
            <a:r>
              <a:rPr lang="en-US" dirty="0"/>
              <a:t>Rule of thumb:</a:t>
            </a:r>
          </a:p>
          <a:p>
            <a:pPr lvl="1"/>
            <a:r>
              <a:rPr lang="en-US" dirty="0"/>
              <a:t>Service Reviews = Internal </a:t>
            </a:r>
          </a:p>
          <a:p>
            <a:pPr lvl="1"/>
            <a:r>
              <a:rPr lang="en-US" dirty="0"/>
              <a:t>Business Reviews = Public</a:t>
            </a:r>
          </a:p>
          <a:p>
            <a:pPr marL="50800" indent="0">
              <a:buNone/>
            </a:pPr>
            <a:endParaRPr lang="en-US" dirty="0"/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Reviews in WWS</a:t>
            </a:r>
          </a:p>
        </p:txBody>
      </p:sp>
    </p:spTree>
    <p:extLst>
      <p:ext uri="{BB962C8B-B14F-4D97-AF65-F5344CB8AC3E}">
        <p14:creationId xmlns:p14="http://schemas.microsoft.com/office/powerpoint/2010/main" val="269599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service is closed, sends an email to customer with survey</a:t>
            </a:r>
          </a:p>
          <a:p>
            <a:pPr lvl="1"/>
            <a:r>
              <a:rPr lang="en-US" dirty="0"/>
              <a:t>Rate technician (1-5 stars)</a:t>
            </a:r>
          </a:p>
          <a:p>
            <a:pPr lvl="1"/>
            <a:r>
              <a:rPr lang="en-US" dirty="0"/>
              <a:t>Rate the service (1-5 stars)</a:t>
            </a:r>
          </a:p>
          <a:p>
            <a:pPr lvl="1"/>
            <a:r>
              <a:rPr lang="en-US" dirty="0"/>
              <a:t>NPS rating (1-10)</a:t>
            </a:r>
          </a:p>
          <a:p>
            <a:pPr lvl="1"/>
            <a:r>
              <a:rPr lang="en-US" dirty="0"/>
              <a:t>Provide a comment</a:t>
            </a:r>
          </a:p>
          <a:p>
            <a:r>
              <a:rPr lang="en-US" dirty="0"/>
              <a:t>User is notified of survey response with email alert</a:t>
            </a:r>
          </a:p>
          <a:p>
            <a:r>
              <a:rPr lang="en-US" dirty="0"/>
              <a:t>Surveys are aggregated and reported on in </a:t>
            </a:r>
            <a:r>
              <a:rPr lang="en-US" dirty="0" err="1"/>
              <a:t>ContactUs</a:t>
            </a:r>
            <a:r>
              <a:rPr lang="en-US" dirty="0"/>
              <a:t> platform</a:t>
            </a:r>
          </a:p>
          <a:p>
            <a:r>
              <a:rPr lang="en-US" dirty="0"/>
              <a:t>Service reviews display on account history</a:t>
            </a:r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Reviews</a:t>
            </a:r>
          </a:p>
        </p:txBody>
      </p:sp>
    </p:spTree>
    <p:extLst>
      <p:ext uri="{BB962C8B-B14F-4D97-AF65-F5344CB8AC3E}">
        <p14:creationId xmlns:p14="http://schemas.microsoft.com/office/powerpoint/2010/main" val="2942321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service is closed, sends an email or text to customer with Link</a:t>
            </a:r>
          </a:p>
          <a:p>
            <a:pPr lvl="1"/>
            <a:r>
              <a:rPr lang="en-US" dirty="0"/>
              <a:t>Review on “our website”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BBB</a:t>
            </a:r>
          </a:p>
          <a:p>
            <a:pPr lvl="1"/>
            <a:r>
              <a:rPr lang="en-US" dirty="0"/>
              <a:t>YP</a:t>
            </a:r>
          </a:p>
          <a:p>
            <a:r>
              <a:rPr lang="en-US" dirty="0"/>
              <a:t>User is notified of Review with email alert</a:t>
            </a:r>
          </a:p>
          <a:p>
            <a:r>
              <a:rPr lang="en-US" dirty="0"/>
              <a:t>Reviews can be replied to in </a:t>
            </a:r>
            <a:r>
              <a:rPr lang="en-US" dirty="0" err="1"/>
              <a:t>ContactUs</a:t>
            </a:r>
            <a:r>
              <a:rPr lang="en-US" dirty="0"/>
              <a:t> platform</a:t>
            </a:r>
          </a:p>
          <a:p>
            <a:r>
              <a:rPr lang="en-US" dirty="0"/>
              <a:t>Business reviews display on account history &amp; dashboard</a:t>
            </a:r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Reviews</a:t>
            </a:r>
          </a:p>
        </p:txBody>
      </p:sp>
    </p:spTree>
    <p:extLst>
      <p:ext uri="{BB962C8B-B14F-4D97-AF65-F5344CB8AC3E}">
        <p14:creationId xmlns:p14="http://schemas.microsoft.com/office/powerpoint/2010/main" val="2123571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088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Booking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26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Fields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019F17-A388-4CA5-8935-143E5C806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31374"/>
              </p:ext>
            </p:extLst>
          </p:nvPr>
        </p:nvGraphicFramePr>
        <p:xfrm>
          <a:off x="0" y="1386862"/>
          <a:ext cx="11782596" cy="479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344">
                  <a:extLst>
                    <a:ext uri="{9D8B030D-6E8A-4147-A177-3AD203B41FA5}">
                      <a16:colId xmlns:a16="http://schemas.microsoft.com/office/drawing/2014/main" val="806677424"/>
                    </a:ext>
                  </a:extLst>
                </a:gridCol>
                <a:gridCol w="2621352">
                  <a:extLst>
                    <a:ext uri="{9D8B030D-6E8A-4147-A177-3AD203B41FA5}">
                      <a16:colId xmlns:a16="http://schemas.microsoft.com/office/drawing/2014/main" val="2120334429"/>
                    </a:ext>
                  </a:extLst>
                </a:gridCol>
                <a:gridCol w="2188300">
                  <a:extLst>
                    <a:ext uri="{9D8B030D-6E8A-4147-A177-3AD203B41FA5}">
                      <a16:colId xmlns:a16="http://schemas.microsoft.com/office/drawing/2014/main" val="1705756711"/>
                    </a:ext>
                  </a:extLst>
                </a:gridCol>
                <a:gridCol w="2188300">
                  <a:extLst>
                    <a:ext uri="{9D8B030D-6E8A-4147-A177-3AD203B41FA5}">
                      <a16:colId xmlns:a16="http://schemas.microsoft.com/office/drawing/2014/main" val="777225703"/>
                    </a:ext>
                  </a:extLst>
                </a:gridCol>
                <a:gridCol w="2188300">
                  <a:extLst>
                    <a:ext uri="{9D8B030D-6E8A-4147-A177-3AD203B41FA5}">
                      <a16:colId xmlns:a16="http://schemas.microsoft.com/office/drawing/2014/main" val="1775981334"/>
                    </a:ext>
                  </a:extLst>
                </a:gridCol>
              </a:tblGrid>
              <a:tr h="342429">
                <a:tc>
                  <a:txBody>
                    <a:bodyPr/>
                    <a:lstStyle/>
                    <a:p>
                      <a:r>
                        <a:rPr lang="en-US" sz="1000" dirty="0"/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Work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Service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84710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@@COMPANY_NAME@@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@@SERVICE_DATE@@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@@INVOICE_DATE@@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@@PAYMENT_DATE@@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@@SERVICE_LOCATION_NAME@@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37234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@@COMPANY_PHONE@@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@@SERVICE_TIME@@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@@SERVICE_LOCATION_ADDRESS@@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2825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@@COMPANY_EMAIL@@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@@LAST_SERVICE_DATE@@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@@SERVICE_LOCATION_CITY@@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84623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@@CUSTOMER_NAME@@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@@LAST_SERVICE_TIME@@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@@SERVICE_LOCATION_STATE@@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62166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@@CUSTOMER_FIRST_NAME@@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@@RESOURCE_NAME@@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@@SERVICE_LOCATION_POSTAL_CODE@@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98802"/>
                  </a:ext>
                </a:extLst>
              </a:tr>
              <a:tr h="675474"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@@CUSTOMER_LAST_NAME@@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@@SERVICE_LOCATION_COUNTY@@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41057"/>
                  </a:ext>
                </a:extLst>
              </a:tr>
              <a:tr h="38012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@@SERVICE_LOCATION_COUNTRY@@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0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90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 tier feature</a:t>
            </a:r>
          </a:p>
          <a:p>
            <a:r>
              <a:rPr lang="en-US" dirty="0"/>
              <a:t>Allows users to provide a link where potential customers can </a:t>
            </a:r>
            <a:r>
              <a:rPr lang="en-US" u="sng" dirty="0"/>
              <a:t>request </a:t>
            </a:r>
            <a:r>
              <a:rPr lang="en-US" dirty="0"/>
              <a:t> service</a:t>
            </a:r>
          </a:p>
          <a:p>
            <a:r>
              <a:rPr lang="en-US" dirty="0"/>
              <a:t>Does not commit work to schedule</a:t>
            </a:r>
          </a:p>
          <a:p>
            <a:r>
              <a:rPr lang="en-US" dirty="0"/>
              <a:t>Creates opportunity</a:t>
            </a:r>
          </a:p>
          <a:p>
            <a:r>
              <a:rPr lang="en-US" dirty="0"/>
              <a:t>Provides notification </a:t>
            </a:r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Booking</a:t>
            </a:r>
          </a:p>
        </p:txBody>
      </p:sp>
    </p:spTree>
    <p:extLst>
      <p:ext uri="{BB962C8B-B14F-4D97-AF65-F5344CB8AC3E}">
        <p14:creationId xmlns:p14="http://schemas.microsoft.com/office/powerpoint/2010/main" val="1727106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Enable Online Booking on Company Settings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Create the online booking window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Create Issues (“what can we help you with”)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Select the services that are available to be booked online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Share your online booking link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/>
              <a:t>Manage your booking requests</a:t>
            </a:r>
          </a:p>
          <a:p>
            <a:pPr marL="990600" lvl="1" indent="-457200">
              <a:buFont typeface="+mj-lt"/>
              <a:buAutoNum type="arabicPeriod"/>
            </a:pPr>
            <a:endParaRPr lang="en-US" dirty="0"/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Booking</a:t>
            </a:r>
          </a:p>
        </p:txBody>
      </p:sp>
    </p:spTree>
    <p:extLst>
      <p:ext uri="{BB962C8B-B14F-4D97-AF65-F5344CB8AC3E}">
        <p14:creationId xmlns:p14="http://schemas.microsoft.com/office/powerpoint/2010/main" val="346743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220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WorkWave</a:t>
            </a:r>
            <a:r>
              <a:rPr lang="en-US" dirty="0">
                <a:sym typeface="Wingdings" panose="05000000000000000000" pitchFamily="2" charset="2"/>
              </a:rPr>
              <a:t> Service has a suite of built in reporting that will help users find important data to better run their business. </a:t>
            </a:r>
          </a:p>
          <a:p>
            <a:r>
              <a:rPr lang="en-US" dirty="0">
                <a:sym typeface="Wingdings" panose="05000000000000000000" pitchFamily="2" charset="2"/>
              </a:rPr>
              <a:t>Users can rely on lists to find any sort of search query or see larger data sets at a glance.  </a:t>
            </a:r>
          </a:p>
          <a:p>
            <a:r>
              <a:rPr lang="en-US" dirty="0">
                <a:sym typeface="Wingdings" panose="05000000000000000000" pitchFamily="2" charset="2"/>
              </a:rPr>
              <a:t>Report writer can be leveraged for advanced reporting solutions.</a:t>
            </a:r>
          </a:p>
          <a:p>
            <a:r>
              <a:rPr lang="en-US" dirty="0">
                <a:sym typeface="Wingdings" panose="05000000000000000000" pitchFamily="2" charset="2"/>
              </a:rPr>
              <a:t>All customer messaging can be customized to grow business or maintain relationships with customers.</a:t>
            </a:r>
          </a:p>
          <a:p>
            <a:r>
              <a:rPr lang="en-US" dirty="0">
                <a:sym typeface="Wingdings" panose="05000000000000000000" pitchFamily="2" charset="2"/>
              </a:rPr>
              <a:t>Modules can be used with WWS to enhance it’s benefit to a business. 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84426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01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br>
              <a:rPr lang="en-US" dirty="0"/>
            </a:br>
            <a:br>
              <a:rPr lang="en-US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20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7969" y="1393204"/>
            <a:ext cx="11265900" cy="905400"/>
          </a:xfrm>
        </p:spPr>
        <p:txBody>
          <a:bodyPr/>
          <a:lstStyle/>
          <a:p>
            <a:r>
              <a:rPr lang="en-US" dirty="0"/>
              <a:t>Canned Messages – Simple alerts triggered by a system action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Hub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D5794-6F27-4812-8DF0-42B72993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604"/>
            <a:ext cx="12161838" cy="29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7969" y="1393204"/>
            <a:ext cx="11265900" cy="4106448"/>
          </a:xfrm>
        </p:spPr>
        <p:txBody>
          <a:bodyPr/>
          <a:lstStyle/>
          <a:p>
            <a:r>
              <a:rPr lang="en-US" dirty="0"/>
              <a:t>Templates – used for more generic messaging 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Account updates</a:t>
            </a:r>
          </a:p>
          <a:p>
            <a:pPr lvl="1"/>
            <a:r>
              <a:rPr lang="en-US" dirty="0"/>
              <a:t>Internal reminders</a:t>
            </a:r>
          </a:p>
          <a:p>
            <a:r>
              <a:rPr lang="en-US" dirty="0"/>
              <a:t>Fully customized</a:t>
            </a:r>
          </a:p>
          <a:p>
            <a:r>
              <a:rPr lang="en-US" dirty="0"/>
              <a:t>Can be assigned to a business unit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Hub</a:t>
            </a:r>
          </a:p>
        </p:txBody>
      </p:sp>
    </p:spTree>
    <p:extLst>
      <p:ext uri="{BB962C8B-B14F-4D97-AF65-F5344CB8AC3E}">
        <p14:creationId xmlns:p14="http://schemas.microsoft.com/office/powerpoint/2010/main" val="34876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7969" y="1393204"/>
            <a:ext cx="11265900" cy="4106448"/>
          </a:xfrm>
        </p:spPr>
        <p:txBody>
          <a:bodyPr/>
          <a:lstStyle/>
          <a:p>
            <a:r>
              <a:rPr lang="en-US" dirty="0"/>
              <a:t>Communications – recurring or one time sends of messages</a:t>
            </a:r>
          </a:p>
          <a:p>
            <a:pPr lvl="1"/>
            <a:r>
              <a:rPr lang="en-US" dirty="0"/>
              <a:t>Who is getting the message?</a:t>
            </a:r>
          </a:p>
          <a:p>
            <a:pPr lvl="1"/>
            <a:r>
              <a:rPr lang="en-US" dirty="0"/>
              <a:t>What template is being sent?</a:t>
            </a:r>
          </a:p>
          <a:p>
            <a:pPr lvl="1"/>
            <a:r>
              <a:rPr lang="en-US" dirty="0"/>
              <a:t>Where is the recipient viewing it?</a:t>
            </a:r>
          </a:p>
          <a:p>
            <a:pPr lvl="1"/>
            <a:r>
              <a:rPr lang="en-US" dirty="0"/>
              <a:t>When does it launch?</a:t>
            </a:r>
          </a:p>
          <a:p>
            <a:pPr lvl="1"/>
            <a:r>
              <a:rPr lang="en-US" dirty="0"/>
              <a:t>Why is this being sent?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Hub</a:t>
            </a:r>
          </a:p>
        </p:txBody>
      </p:sp>
    </p:spTree>
    <p:extLst>
      <p:ext uri="{BB962C8B-B14F-4D97-AF65-F5344CB8AC3E}">
        <p14:creationId xmlns:p14="http://schemas.microsoft.com/office/powerpoint/2010/main" val="24367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414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Wave-Service-WS-PPT-Template" id="{8558A7D8-5B4D-B94B-AC7E-2671AFAA3DF7}" vid="{805CF336-FB80-064B-88FD-75DEB2509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WorkWave-Service-WS-PPT-Template</Template>
  <TotalTime>2674</TotalTime>
  <Words>1219</Words>
  <Application>Microsoft Office PowerPoint</Application>
  <PresentationFormat>Custom</PresentationFormat>
  <Paragraphs>259</Paragraphs>
  <Slides>55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WorkWave Service Internal Training</vt:lpstr>
      <vt:lpstr>Agenda</vt:lpstr>
      <vt:lpstr>Communication Hub</vt:lpstr>
      <vt:lpstr>Communication Hub</vt:lpstr>
      <vt:lpstr>Merge Fields </vt:lpstr>
      <vt:lpstr>Communication Hub</vt:lpstr>
      <vt:lpstr>Communication Hub</vt:lpstr>
      <vt:lpstr>Communication Hub</vt:lpstr>
      <vt:lpstr>To WorkWave Service!</vt:lpstr>
      <vt:lpstr>Break</vt:lpstr>
      <vt:lpstr>Timesheets</vt:lpstr>
      <vt:lpstr>Timesheets</vt:lpstr>
      <vt:lpstr>Timesheets – for Employees</vt:lpstr>
      <vt:lpstr>Timesheets – for Managers</vt:lpstr>
      <vt:lpstr>To WorkWave Service!</vt:lpstr>
      <vt:lpstr>Billing Reports</vt:lpstr>
      <vt:lpstr>Reporting in WorkWave Service</vt:lpstr>
      <vt:lpstr>Billing Reports</vt:lpstr>
      <vt:lpstr>Billing Reports</vt:lpstr>
      <vt:lpstr>Billing Reports</vt:lpstr>
      <vt:lpstr>Billing Reports</vt:lpstr>
      <vt:lpstr>Billing Reports</vt:lpstr>
      <vt:lpstr>Scheduling Reports</vt:lpstr>
      <vt:lpstr>Scheduling Reports</vt:lpstr>
      <vt:lpstr>Scheduling Reports</vt:lpstr>
      <vt:lpstr>Scheduling Reports</vt:lpstr>
      <vt:lpstr>Scheduling Reports</vt:lpstr>
      <vt:lpstr>Scheduling Reports</vt:lpstr>
      <vt:lpstr>Scheduling Reports</vt:lpstr>
      <vt:lpstr>Scheduling Reports</vt:lpstr>
      <vt:lpstr>Scheduling Reports</vt:lpstr>
      <vt:lpstr>Timesheet Reports</vt:lpstr>
      <vt:lpstr>Timesheet Reports</vt:lpstr>
      <vt:lpstr>Timesheet Reports</vt:lpstr>
      <vt:lpstr>Activity Report</vt:lpstr>
      <vt:lpstr>Activity Report</vt:lpstr>
      <vt:lpstr>Lists</vt:lpstr>
      <vt:lpstr>Data Lists</vt:lpstr>
      <vt:lpstr>To WorkWave Service!</vt:lpstr>
      <vt:lpstr>Report Writer</vt:lpstr>
      <vt:lpstr>Report Writer</vt:lpstr>
      <vt:lpstr>Report Writer</vt:lpstr>
      <vt:lpstr>To WorkWave Service!</vt:lpstr>
      <vt:lpstr>Business Reviews &amp; Service Reviews</vt:lpstr>
      <vt:lpstr>Reviews in WWS</vt:lpstr>
      <vt:lpstr>Service Reviews</vt:lpstr>
      <vt:lpstr>Business Reviews</vt:lpstr>
      <vt:lpstr>To WorkWave Service!</vt:lpstr>
      <vt:lpstr>Online Booking</vt:lpstr>
      <vt:lpstr>Online Booking</vt:lpstr>
      <vt:lpstr>Online Booking</vt:lpstr>
      <vt:lpstr>To WorkWave Service!</vt:lpstr>
      <vt:lpstr>Recap</vt:lpstr>
      <vt:lpstr>Questions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WorkWave Service Internal Training</dc:title>
  <dc:creator>Brian Nicoletti</dc:creator>
  <cp:lastModifiedBy>Brian Nicoletti</cp:lastModifiedBy>
  <cp:revision>74</cp:revision>
  <dcterms:created xsi:type="dcterms:W3CDTF">2019-06-17T19:05:40Z</dcterms:created>
  <dcterms:modified xsi:type="dcterms:W3CDTF">2019-12-06T15:17:09Z</dcterms:modified>
</cp:coreProperties>
</file>