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61825"/>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gLWmp7xHDfEo2bNc/7z0006yjX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091"/>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79484" y="0"/>
            <a:ext cx="3962400" cy="344091"/>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300412"/>
            <a:ext cx="7315200" cy="270033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910"/>
            <a:ext cx="3962400" cy="34409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1:notes"/>
          <p:cNvSpPr/>
          <p:nvPr>
            <p:ph idx="2"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1:notes"/>
          <p:cNvSpPr txBox="1"/>
          <p:nvPr>
            <p:ph idx="1" type="body"/>
          </p:nvPr>
        </p:nvSpPr>
        <p:spPr>
          <a:xfrm>
            <a:off x="914400" y="3300412"/>
            <a:ext cx="7315200" cy="27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25" name="Google Shape;125;p1: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10:notes"/>
          <p:cNvSpPr/>
          <p:nvPr>
            <p:ph idx="2"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0:notes"/>
          <p:cNvSpPr txBox="1"/>
          <p:nvPr>
            <p:ph idx="1" type="body"/>
          </p:nvPr>
        </p:nvSpPr>
        <p:spPr>
          <a:xfrm>
            <a:off x="914400" y="3300412"/>
            <a:ext cx="7315200" cy="27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82" name="Google Shape;182;p10: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11:notes"/>
          <p:cNvSpPr txBox="1"/>
          <p:nvPr>
            <p:ph idx="1" type="body"/>
          </p:nvPr>
        </p:nvSpPr>
        <p:spPr>
          <a:xfrm>
            <a:off x="914400" y="3300412"/>
            <a:ext cx="7315200" cy="2700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notes"/>
          <p:cNvSpPr/>
          <p:nvPr>
            <p:ph idx="2"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12:notes"/>
          <p:cNvSpPr/>
          <p:nvPr>
            <p:ph idx="2"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2:notes"/>
          <p:cNvSpPr txBox="1"/>
          <p:nvPr>
            <p:ph idx="1" type="body"/>
          </p:nvPr>
        </p:nvSpPr>
        <p:spPr>
          <a:xfrm>
            <a:off x="914400" y="3300412"/>
            <a:ext cx="7315200" cy="27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94" name="Google Shape;194;p12: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3:notes"/>
          <p:cNvSpPr txBox="1"/>
          <p:nvPr>
            <p:ph idx="1" type="body"/>
          </p:nvPr>
        </p:nvSpPr>
        <p:spPr>
          <a:xfrm>
            <a:off x="914400" y="3300412"/>
            <a:ext cx="7315200" cy="2700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3:notes"/>
          <p:cNvSpPr/>
          <p:nvPr>
            <p:ph idx="2"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4:notes"/>
          <p:cNvSpPr txBox="1"/>
          <p:nvPr>
            <p:ph idx="1" type="body"/>
          </p:nvPr>
        </p:nvSpPr>
        <p:spPr>
          <a:xfrm>
            <a:off x="914400" y="3300412"/>
            <a:ext cx="7315200" cy="2700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4:notes"/>
          <p:cNvSpPr/>
          <p:nvPr>
            <p:ph idx="2"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15:notes"/>
          <p:cNvSpPr txBox="1"/>
          <p:nvPr>
            <p:ph idx="1" type="body"/>
          </p:nvPr>
        </p:nvSpPr>
        <p:spPr>
          <a:xfrm>
            <a:off x="914400" y="3300412"/>
            <a:ext cx="7315200" cy="2700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5:notes"/>
          <p:cNvSpPr/>
          <p:nvPr>
            <p:ph idx="2"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16:notes"/>
          <p:cNvSpPr/>
          <p:nvPr>
            <p:ph idx="2"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6:notes"/>
          <p:cNvSpPr txBox="1"/>
          <p:nvPr>
            <p:ph idx="1" type="body"/>
          </p:nvPr>
        </p:nvSpPr>
        <p:spPr>
          <a:xfrm>
            <a:off x="914400" y="3300412"/>
            <a:ext cx="7315200" cy="27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18" name="Google Shape;218;p16: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17:notes"/>
          <p:cNvSpPr txBox="1"/>
          <p:nvPr>
            <p:ph idx="1" type="body"/>
          </p:nvPr>
        </p:nvSpPr>
        <p:spPr>
          <a:xfrm>
            <a:off x="914400" y="3300412"/>
            <a:ext cx="7315200" cy="2700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7:notes"/>
          <p:cNvSpPr/>
          <p:nvPr>
            <p:ph idx="2"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18:notes"/>
          <p:cNvSpPr txBox="1"/>
          <p:nvPr>
            <p:ph idx="1" type="body"/>
          </p:nvPr>
        </p:nvSpPr>
        <p:spPr>
          <a:xfrm>
            <a:off x="914400" y="3300412"/>
            <a:ext cx="7315200" cy="2700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8:notes"/>
          <p:cNvSpPr/>
          <p:nvPr>
            <p:ph idx="2"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19:notes"/>
          <p:cNvSpPr txBox="1"/>
          <p:nvPr>
            <p:ph idx="1" type="body"/>
          </p:nvPr>
        </p:nvSpPr>
        <p:spPr>
          <a:xfrm>
            <a:off x="914400" y="3300412"/>
            <a:ext cx="7315200" cy="2700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9:notes"/>
          <p:cNvSpPr/>
          <p:nvPr>
            <p:ph idx="2"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2:notes"/>
          <p:cNvSpPr/>
          <p:nvPr>
            <p:ph idx="2"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2:notes"/>
          <p:cNvSpPr txBox="1"/>
          <p:nvPr>
            <p:ph idx="1" type="body"/>
          </p:nvPr>
        </p:nvSpPr>
        <p:spPr>
          <a:xfrm>
            <a:off x="914400" y="3300412"/>
            <a:ext cx="7315200" cy="27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32" name="Google Shape;132;p2: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20:notes"/>
          <p:cNvSpPr/>
          <p:nvPr>
            <p:ph idx="2"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20:notes"/>
          <p:cNvSpPr txBox="1"/>
          <p:nvPr>
            <p:ph idx="1" type="body"/>
          </p:nvPr>
        </p:nvSpPr>
        <p:spPr>
          <a:xfrm>
            <a:off x="914400" y="3300412"/>
            <a:ext cx="7315200" cy="27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42" name="Google Shape;242;p20: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21:notes"/>
          <p:cNvSpPr txBox="1"/>
          <p:nvPr>
            <p:ph idx="1" type="body"/>
          </p:nvPr>
        </p:nvSpPr>
        <p:spPr>
          <a:xfrm>
            <a:off x="914400" y="3300412"/>
            <a:ext cx="7315200" cy="2700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1:notes"/>
          <p:cNvSpPr/>
          <p:nvPr>
            <p:ph idx="2"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p22:notes"/>
          <p:cNvSpPr txBox="1"/>
          <p:nvPr>
            <p:ph idx="1" type="body"/>
          </p:nvPr>
        </p:nvSpPr>
        <p:spPr>
          <a:xfrm>
            <a:off x="914400" y="3300412"/>
            <a:ext cx="7315200" cy="2700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2:notes"/>
          <p:cNvSpPr/>
          <p:nvPr>
            <p:ph idx="2"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23:notes"/>
          <p:cNvSpPr txBox="1"/>
          <p:nvPr>
            <p:ph idx="1" type="body"/>
          </p:nvPr>
        </p:nvSpPr>
        <p:spPr>
          <a:xfrm>
            <a:off x="914400" y="3300412"/>
            <a:ext cx="7315200" cy="2700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3:notes"/>
          <p:cNvSpPr/>
          <p:nvPr>
            <p:ph idx="2"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24:notes"/>
          <p:cNvSpPr/>
          <p:nvPr>
            <p:ph idx="2"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24:notes"/>
          <p:cNvSpPr txBox="1"/>
          <p:nvPr>
            <p:ph idx="1" type="body"/>
          </p:nvPr>
        </p:nvSpPr>
        <p:spPr>
          <a:xfrm>
            <a:off x="914400" y="3300412"/>
            <a:ext cx="7315200" cy="27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66" name="Google Shape;266;p24: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25:notes"/>
          <p:cNvSpPr txBox="1"/>
          <p:nvPr>
            <p:ph idx="1" type="body"/>
          </p:nvPr>
        </p:nvSpPr>
        <p:spPr>
          <a:xfrm>
            <a:off x="914400" y="3300412"/>
            <a:ext cx="7315200" cy="2700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5:notes"/>
          <p:cNvSpPr/>
          <p:nvPr>
            <p:ph idx="2"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26:notes"/>
          <p:cNvSpPr/>
          <p:nvPr>
            <p:ph idx="2"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26:notes"/>
          <p:cNvSpPr txBox="1"/>
          <p:nvPr>
            <p:ph idx="1" type="body"/>
          </p:nvPr>
        </p:nvSpPr>
        <p:spPr>
          <a:xfrm>
            <a:off x="914400" y="3300412"/>
            <a:ext cx="7315200" cy="27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78" name="Google Shape;278;p26: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3:notes"/>
          <p:cNvSpPr txBox="1"/>
          <p:nvPr>
            <p:ph idx="1" type="body"/>
          </p:nvPr>
        </p:nvSpPr>
        <p:spPr>
          <a:xfrm>
            <a:off x="914400" y="3300412"/>
            <a:ext cx="7315200" cy="2700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notes"/>
          <p:cNvSpPr/>
          <p:nvPr>
            <p:ph idx="2"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4:notes"/>
          <p:cNvSpPr txBox="1"/>
          <p:nvPr>
            <p:ph idx="1" type="body"/>
          </p:nvPr>
        </p:nvSpPr>
        <p:spPr>
          <a:xfrm>
            <a:off x="914400" y="3300412"/>
            <a:ext cx="7315200" cy="2700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notes"/>
          <p:cNvSpPr/>
          <p:nvPr>
            <p:ph idx="2"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5:notes"/>
          <p:cNvSpPr txBox="1"/>
          <p:nvPr>
            <p:ph idx="1" type="body"/>
          </p:nvPr>
        </p:nvSpPr>
        <p:spPr>
          <a:xfrm>
            <a:off x="914400" y="3300412"/>
            <a:ext cx="7315200" cy="2700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notes"/>
          <p:cNvSpPr/>
          <p:nvPr>
            <p:ph idx="2"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6:notes"/>
          <p:cNvSpPr txBox="1"/>
          <p:nvPr>
            <p:ph idx="1" type="body"/>
          </p:nvPr>
        </p:nvSpPr>
        <p:spPr>
          <a:xfrm>
            <a:off x="914400" y="3300412"/>
            <a:ext cx="7315200" cy="2700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6:notes"/>
          <p:cNvSpPr/>
          <p:nvPr>
            <p:ph idx="2"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7:notes"/>
          <p:cNvSpPr/>
          <p:nvPr>
            <p:ph idx="2"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7:notes"/>
          <p:cNvSpPr txBox="1"/>
          <p:nvPr>
            <p:ph idx="1" type="body"/>
          </p:nvPr>
        </p:nvSpPr>
        <p:spPr>
          <a:xfrm>
            <a:off x="914400" y="3300412"/>
            <a:ext cx="7315200" cy="27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64" name="Google Shape;164;p7: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8:notes"/>
          <p:cNvSpPr txBox="1"/>
          <p:nvPr>
            <p:ph idx="1" type="body"/>
          </p:nvPr>
        </p:nvSpPr>
        <p:spPr>
          <a:xfrm>
            <a:off x="914400" y="3300412"/>
            <a:ext cx="7315200" cy="2700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8:notes"/>
          <p:cNvSpPr/>
          <p:nvPr>
            <p:ph idx="2"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9:notes"/>
          <p:cNvSpPr txBox="1"/>
          <p:nvPr>
            <p:ph idx="1" type="body"/>
          </p:nvPr>
        </p:nvSpPr>
        <p:spPr>
          <a:xfrm>
            <a:off x="914400" y="3300412"/>
            <a:ext cx="7315200" cy="2700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9:notes"/>
          <p:cNvSpPr/>
          <p:nvPr>
            <p:ph idx="2" type="sldImg"/>
          </p:nvPr>
        </p:nvSpPr>
        <p:spPr>
          <a:xfrm>
            <a:off x="2519363" y="857250"/>
            <a:ext cx="4105275"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2.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7.jp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 Id="rId3" Type="http://schemas.openxmlformats.org/officeDocument/2006/relationships/image" Target="../media/image15.jp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8.jp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3.jp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3.jp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7.jp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pic>
        <p:nvPicPr>
          <p:cNvPr id="16" name="Google Shape;16;p28"/>
          <p:cNvPicPr preferRelativeResize="0"/>
          <p:nvPr/>
        </p:nvPicPr>
        <p:blipFill rotWithShape="1">
          <a:blip r:embed="rId2">
            <a:alphaModFix/>
          </a:blip>
          <a:srcRect b="0" l="0" r="0" t="0"/>
          <a:stretch/>
        </p:blipFill>
        <p:spPr>
          <a:xfrm>
            <a:off x="0" y="3079750"/>
            <a:ext cx="12161827" cy="3768900"/>
          </a:xfrm>
          <a:prstGeom prst="rect">
            <a:avLst/>
          </a:prstGeom>
          <a:noFill/>
          <a:ln>
            <a:noFill/>
          </a:ln>
        </p:spPr>
      </p:pic>
      <p:sp>
        <p:nvSpPr>
          <p:cNvPr id="17" name="Google Shape;17;p28"/>
          <p:cNvSpPr txBox="1"/>
          <p:nvPr>
            <p:ph type="ctrTitle"/>
          </p:nvPr>
        </p:nvSpPr>
        <p:spPr>
          <a:xfrm>
            <a:off x="458560" y="312894"/>
            <a:ext cx="11263500" cy="908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2D5C"/>
              </a:buClr>
              <a:buSzPts val="5000"/>
              <a:buFont typeface="Calibri"/>
              <a:buNone/>
              <a:defRPr b="0" i="0" sz="5000" u="none" cap="none" strike="noStrike">
                <a:solidFill>
                  <a:srgbClr val="002D5C"/>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8" name="Google Shape;18;p28"/>
          <p:cNvSpPr txBox="1"/>
          <p:nvPr>
            <p:ph idx="1" type="subTitle"/>
          </p:nvPr>
        </p:nvSpPr>
        <p:spPr>
          <a:xfrm>
            <a:off x="457313" y="1431195"/>
            <a:ext cx="11264700" cy="479700"/>
          </a:xfrm>
          <a:prstGeom prst="rect">
            <a:avLst/>
          </a:prstGeom>
          <a:noFill/>
          <a:ln>
            <a:noFill/>
          </a:ln>
        </p:spPr>
        <p:txBody>
          <a:bodyPr anchorCtr="0" anchor="t" bIns="91425" lIns="91425" spcFirstLastPara="1" rIns="91425" wrap="square" tIns="91425">
            <a:noAutofit/>
          </a:bodyPr>
          <a:lstStyle>
            <a:lvl1pPr lvl="0" marR="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9" name="Google Shape;19;p28"/>
          <p:cNvSpPr txBox="1"/>
          <p:nvPr/>
        </p:nvSpPr>
        <p:spPr>
          <a:xfrm>
            <a:off x="9022463" y="6396245"/>
            <a:ext cx="2699700" cy="379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rgbClr val="002D5C"/>
                </a:solidFill>
                <a:latin typeface="Calibri"/>
                <a:ea typeface="Calibri"/>
                <a:cs typeface="Calibri"/>
                <a:sym typeface="Calibri"/>
              </a:rPr>
              <a:t>CONFIDENTIAL | workwave.com/service</a:t>
            </a:r>
            <a:endParaRPr b="0" i="0" sz="1000" u="none" cap="none" strike="noStrike">
              <a:solidFill>
                <a:srgbClr val="002D5C"/>
              </a:solidFill>
              <a:latin typeface="Calibri"/>
              <a:ea typeface="Calibri"/>
              <a:cs typeface="Calibri"/>
              <a:sym typeface="Calibri"/>
            </a:endParaRPr>
          </a:p>
          <a:p>
            <a:pPr indent="0" lvl="0" marL="0" marR="0" rtl="0" algn="r">
              <a:lnSpc>
                <a:spcPct val="100000"/>
              </a:lnSpc>
              <a:spcBef>
                <a:spcPts val="200"/>
              </a:spcBef>
              <a:spcAft>
                <a:spcPts val="0"/>
              </a:spcAft>
              <a:buClr>
                <a:srgbClr val="000000"/>
              </a:buClr>
              <a:buSzPts val="700"/>
              <a:buFont typeface="Arial"/>
              <a:buNone/>
            </a:pPr>
            <a:r>
              <a:rPr b="0" i="0" lang="en-US" sz="700" u="none" cap="none" strike="noStrike">
                <a:solidFill>
                  <a:srgbClr val="002D5C"/>
                </a:solidFill>
                <a:latin typeface="Calibri"/>
                <a:ea typeface="Calibri"/>
                <a:cs typeface="Calibri"/>
                <a:sym typeface="Calibri"/>
              </a:rPr>
              <a:t>Copyright 2018, WorkWave LLC. All rights reserved.</a:t>
            </a:r>
            <a:endParaRPr b="0" i="0" sz="700" u="none" cap="none" strike="noStrike">
              <a:solidFill>
                <a:srgbClr val="002D5C"/>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Slide-Network-Image">
  <p:cSld name="OBJECT_1">
    <p:spTree>
      <p:nvGrpSpPr>
        <p:cNvPr id="63" name="Shape 63"/>
        <p:cNvGrpSpPr/>
        <p:nvPr/>
      </p:nvGrpSpPr>
      <p:grpSpPr>
        <a:xfrm>
          <a:off x="0" y="0"/>
          <a:ext cx="0" cy="0"/>
          <a:chOff x="0" y="0"/>
          <a:chExt cx="0" cy="0"/>
        </a:xfrm>
      </p:grpSpPr>
      <p:pic>
        <p:nvPicPr>
          <p:cNvPr id="64" name="Google Shape;64;p37"/>
          <p:cNvPicPr preferRelativeResize="0"/>
          <p:nvPr/>
        </p:nvPicPr>
        <p:blipFill rotWithShape="1">
          <a:blip r:embed="rId2">
            <a:alphaModFix/>
          </a:blip>
          <a:srcRect b="0" l="0" r="0" t="0"/>
          <a:stretch/>
        </p:blipFill>
        <p:spPr>
          <a:xfrm>
            <a:off x="0" y="6248920"/>
            <a:ext cx="12161827" cy="608091"/>
          </a:xfrm>
          <a:prstGeom prst="rect">
            <a:avLst/>
          </a:prstGeom>
          <a:noFill/>
          <a:ln>
            <a:noFill/>
          </a:ln>
        </p:spPr>
      </p:pic>
      <p:pic>
        <p:nvPicPr>
          <p:cNvPr id="65" name="Google Shape;65;p37"/>
          <p:cNvPicPr preferRelativeResize="0"/>
          <p:nvPr/>
        </p:nvPicPr>
        <p:blipFill rotWithShape="1">
          <a:blip r:embed="rId3">
            <a:alphaModFix/>
          </a:blip>
          <a:srcRect b="8768" l="70" r="-68" t="-118"/>
          <a:stretch/>
        </p:blipFill>
        <p:spPr>
          <a:xfrm>
            <a:off x="8125" y="0"/>
            <a:ext cx="12161827" cy="6248926"/>
          </a:xfrm>
          <a:prstGeom prst="rect">
            <a:avLst/>
          </a:prstGeom>
          <a:noFill/>
          <a:ln>
            <a:noFill/>
          </a:ln>
        </p:spPr>
      </p:pic>
      <p:sp>
        <p:nvSpPr>
          <p:cNvPr id="66" name="Google Shape;66;p37"/>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37"/>
          <p:cNvSpPr txBox="1"/>
          <p:nvPr/>
        </p:nvSpPr>
        <p:spPr>
          <a:xfrm>
            <a:off x="9022463" y="6396245"/>
            <a:ext cx="2699700" cy="379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rgbClr val="002D5C"/>
                </a:solidFill>
                <a:latin typeface="Calibri"/>
                <a:ea typeface="Calibri"/>
                <a:cs typeface="Calibri"/>
                <a:sym typeface="Calibri"/>
              </a:rPr>
              <a:t>CONFIDENTIAL | workwave.com/service</a:t>
            </a:r>
            <a:endParaRPr b="0" i="0" sz="1000" u="none" cap="none" strike="noStrike">
              <a:solidFill>
                <a:srgbClr val="002D5C"/>
              </a:solidFill>
              <a:latin typeface="Calibri"/>
              <a:ea typeface="Calibri"/>
              <a:cs typeface="Calibri"/>
              <a:sym typeface="Calibri"/>
            </a:endParaRPr>
          </a:p>
          <a:p>
            <a:pPr indent="0" lvl="0" marL="0" marR="0" rtl="0" algn="r">
              <a:lnSpc>
                <a:spcPct val="100000"/>
              </a:lnSpc>
              <a:spcBef>
                <a:spcPts val="200"/>
              </a:spcBef>
              <a:spcAft>
                <a:spcPts val="0"/>
              </a:spcAft>
              <a:buClr>
                <a:srgbClr val="000000"/>
              </a:buClr>
              <a:buSzPts val="700"/>
              <a:buFont typeface="Arial"/>
              <a:buNone/>
            </a:pPr>
            <a:r>
              <a:rPr b="0" i="0" lang="en-US" sz="700" u="none" cap="none" strike="noStrike">
                <a:solidFill>
                  <a:srgbClr val="002D5C"/>
                </a:solidFill>
                <a:latin typeface="Calibri"/>
                <a:ea typeface="Calibri"/>
                <a:cs typeface="Calibri"/>
                <a:sym typeface="Calibri"/>
              </a:rPr>
              <a:t>Copyright 2018, WorkWave LLC. All rights reserved.</a:t>
            </a:r>
            <a:endParaRPr b="0" i="0" sz="700" u="none" cap="none" strike="noStrike">
              <a:solidFill>
                <a:srgbClr val="002D5C"/>
              </a:solidFill>
              <a:latin typeface="Calibri"/>
              <a:ea typeface="Calibri"/>
              <a:cs typeface="Calibri"/>
              <a:sym typeface="Calibri"/>
            </a:endParaRPr>
          </a:p>
        </p:txBody>
      </p:sp>
      <p:pic>
        <p:nvPicPr>
          <p:cNvPr id="68" name="Google Shape;68;p37"/>
          <p:cNvPicPr preferRelativeResize="0"/>
          <p:nvPr/>
        </p:nvPicPr>
        <p:blipFill rotWithShape="1">
          <a:blip r:embed="rId4">
            <a:alphaModFix/>
          </a:blip>
          <a:srcRect b="0" l="0" r="0" t="0"/>
          <a:stretch/>
        </p:blipFill>
        <p:spPr>
          <a:xfrm>
            <a:off x="-15093" y="430224"/>
            <a:ext cx="12192000" cy="768096"/>
          </a:xfrm>
          <a:prstGeom prst="rect">
            <a:avLst/>
          </a:prstGeom>
          <a:noFill/>
          <a:ln>
            <a:noFill/>
          </a:ln>
        </p:spPr>
      </p:pic>
      <p:sp>
        <p:nvSpPr>
          <p:cNvPr id="69" name="Google Shape;69;p37"/>
          <p:cNvSpPr txBox="1"/>
          <p:nvPr>
            <p:ph type="title"/>
          </p:nvPr>
        </p:nvSpPr>
        <p:spPr>
          <a:xfrm>
            <a:off x="456068" y="375444"/>
            <a:ext cx="11265900" cy="9054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Slide-Map-Image">
  <p:cSld name="OBJECT_1_1">
    <p:spTree>
      <p:nvGrpSpPr>
        <p:cNvPr id="70" name="Shape 70"/>
        <p:cNvGrpSpPr/>
        <p:nvPr/>
      </p:nvGrpSpPr>
      <p:grpSpPr>
        <a:xfrm>
          <a:off x="0" y="0"/>
          <a:ext cx="0" cy="0"/>
          <a:chOff x="0" y="0"/>
          <a:chExt cx="0" cy="0"/>
        </a:xfrm>
      </p:grpSpPr>
      <p:pic>
        <p:nvPicPr>
          <p:cNvPr id="71" name="Google Shape;71;p38"/>
          <p:cNvPicPr preferRelativeResize="0"/>
          <p:nvPr/>
        </p:nvPicPr>
        <p:blipFill rotWithShape="1">
          <a:blip r:embed="rId2">
            <a:alphaModFix/>
          </a:blip>
          <a:srcRect b="0" l="0" r="0" t="0"/>
          <a:stretch/>
        </p:blipFill>
        <p:spPr>
          <a:xfrm>
            <a:off x="0" y="6248920"/>
            <a:ext cx="12161827" cy="608091"/>
          </a:xfrm>
          <a:prstGeom prst="rect">
            <a:avLst/>
          </a:prstGeom>
          <a:noFill/>
          <a:ln>
            <a:noFill/>
          </a:ln>
        </p:spPr>
      </p:pic>
      <p:pic>
        <p:nvPicPr>
          <p:cNvPr id="72" name="Google Shape;72;p38"/>
          <p:cNvPicPr preferRelativeResize="0"/>
          <p:nvPr/>
        </p:nvPicPr>
        <p:blipFill rotWithShape="1">
          <a:blip r:embed="rId3">
            <a:alphaModFix/>
          </a:blip>
          <a:srcRect b="4329" l="0" r="0" t="4329"/>
          <a:stretch/>
        </p:blipFill>
        <p:spPr>
          <a:xfrm>
            <a:off x="8125" y="0"/>
            <a:ext cx="12161827" cy="6248926"/>
          </a:xfrm>
          <a:prstGeom prst="rect">
            <a:avLst/>
          </a:prstGeom>
          <a:noFill/>
          <a:ln>
            <a:noFill/>
          </a:ln>
        </p:spPr>
      </p:pic>
      <p:sp>
        <p:nvSpPr>
          <p:cNvPr id="73" name="Google Shape;73;p38"/>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38"/>
          <p:cNvSpPr txBox="1"/>
          <p:nvPr/>
        </p:nvSpPr>
        <p:spPr>
          <a:xfrm>
            <a:off x="9022463" y="6396245"/>
            <a:ext cx="2699700" cy="379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rgbClr val="002D5C"/>
                </a:solidFill>
                <a:latin typeface="Calibri"/>
                <a:ea typeface="Calibri"/>
                <a:cs typeface="Calibri"/>
                <a:sym typeface="Calibri"/>
              </a:rPr>
              <a:t>CONFIDENTIAL | workwave.com/service</a:t>
            </a:r>
            <a:endParaRPr b="0" i="0" sz="1000" u="none" cap="none" strike="noStrike">
              <a:solidFill>
                <a:srgbClr val="002D5C"/>
              </a:solidFill>
              <a:latin typeface="Calibri"/>
              <a:ea typeface="Calibri"/>
              <a:cs typeface="Calibri"/>
              <a:sym typeface="Calibri"/>
            </a:endParaRPr>
          </a:p>
          <a:p>
            <a:pPr indent="0" lvl="0" marL="0" marR="0" rtl="0" algn="r">
              <a:lnSpc>
                <a:spcPct val="100000"/>
              </a:lnSpc>
              <a:spcBef>
                <a:spcPts val="200"/>
              </a:spcBef>
              <a:spcAft>
                <a:spcPts val="0"/>
              </a:spcAft>
              <a:buClr>
                <a:srgbClr val="000000"/>
              </a:buClr>
              <a:buSzPts val="700"/>
              <a:buFont typeface="Arial"/>
              <a:buNone/>
            </a:pPr>
            <a:r>
              <a:rPr b="0" i="0" lang="en-US" sz="700" u="none" cap="none" strike="noStrike">
                <a:solidFill>
                  <a:srgbClr val="002D5C"/>
                </a:solidFill>
                <a:latin typeface="Calibri"/>
                <a:ea typeface="Calibri"/>
                <a:cs typeface="Calibri"/>
                <a:sym typeface="Calibri"/>
              </a:rPr>
              <a:t>Copyright 2018, WorkWave LLC. All rights reserved.</a:t>
            </a:r>
            <a:endParaRPr b="0" i="0" sz="700" u="none" cap="none" strike="noStrike">
              <a:solidFill>
                <a:srgbClr val="002D5C"/>
              </a:solidFill>
              <a:latin typeface="Calibri"/>
              <a:ea typeface="Calibri"/>
              <a:cs typeface="Calibri"/>
              <a:sym typeface="Calibri"/>
            </a:endParaRPr>
          </a:p>
        </p:txBody>
      </p:sp>
      <p:pic>
        <p:nvPicPr>
          <p:cNvPr id="75" name="Google Shape;75;p38"/>
          <p:cNvPicPr preferRelativeResize="0"/>
          <p:nvPr/>
        </p:nvPicPr>
        <p:blipFill rotWithShape="1">
          <a:blip r:embed="rId4">
            <a:alphaModFix/>
          </a:blip>
          <a:srcRect b="0" l="0" r="0" t="0"/>
          <a:stretch/>
        </p:blipFill>
        <p:spPr>
          <a:xfrm>
            <a:off x="-15093" y="430224"/>
            <a:ext cx="12192000" cy="768096"/>
          </a:xfrm>
          <a:prstGeom prst="rect">
            <a:avLst/>
          </a:prstGeom>
          <a:noFill/>
          <a:ln>
            <a:noFill/>
          </a:ln>
        </p:spPr>
      </p:pic>
      <p:sp>
        <p:nvSpPr>
          <p:cNvPr id="76" name="Google Shape;76;p38"/>
          <p:cNvSpPr txBox="1"/>
          <p:nvPr>
            <p:ph type="title"/>
          </p:nvPr>
        </p:nvSpPr>
        <p:spPr>
          <a:xfrm>
            <a:off x="456068" y="375444"/>
            <a:ext cx="11265900" cy="9054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Slide-Algorithm-Image">
  <p:cSld name="OBJECT_1_1_1">
    <p:spTree>
      <p:nvGrpSpPr>
        <p:cNvPr id="77" name="Shape 77"/>
        <p:cNvGrpSpPr/>
        <p:nvPr/>
      </p:nvGrpSpPr>
      <p:grpSpPr>
        <a:xfrm>
          <a:off x="0" y="0"/>
          <a:ext cx="0" cy="0"/>
          <a:chOff x="0" y="0"/>
          <a:chExt cx="0" cy="0"/>
        </a:xfrm>
      </p:grpSpPr>
      <p:pic>
        <p:nvPicPr>
          <p:cNvPr id="78" name="Google Shape;78;p39"/>
          <p:cNvPicPr preferRelativeResize="0"/>
          <p:nvPr/>
        </p:nvPicPr>
        <p:blipFill rotWithShape="1">
          <a:blip r:embed="rId2">
            <a:alphaModFix/>
          </a:blip>
          <a:srcRect b="4329" l="0" r="0" t="4329"/>
          <a:stretch/>
        </p:blipFill>
        <p:spPr>
          <a:xfrm>
            <a:off x="8125" y="0"/>
            <a:ext cx="12161827" cy="6248926"/>
          </a:xfrm>
          <a:prstGeom prst="rect">
            <a:avLst/>
          </a:prstGeom>
          <a:noFill/>
          <a:ln>
            <a:noFill/>
          </a:ln>
        </p:spPr>
      </p:pic>
      <p:pic>
        <p:nvPicPr>
          <p:cNvPr id="79" name="Google Shape;79;p39"/>
          <p:cNvPicPr preferRelativeResize="0"/>
          <p:nvPr/>
        </p:nvPicPr>
        <p:blipFill rotWithShape="1">
          <a:blip r:embed="rId3">
            <a:alphaModFix/>
          </a:blip>
          <a:srcRect b="0" l="0" r="0" t="0"/>
          <a:stretch/>
        </p:blipFill>
        <p:spPr>
          <a:xfrm>
            <a:off x="0" y="6248920"/>
            <a:ext cx="12161827" cy="608091"/>
          </a:xfrm>
          <a:prstGeom prst="rect">
            <a:avLst/>
          </a:prstGeom>
          <a:noFill/>
          <a:ln>
            <a:noFill/>
          </a:ln>
        </p:spPr>
      </p:pic>
      <p:sp>
        <p:nvSpPr>
          <p:cNvPr id="80" name="Google Shape;80;p39"/>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39"/>
          <p:cNvSpPr txBox="1"/>
          <p:nvPr/>
        </p:nvSpPr>
        <p:spPr>
          <a:xfrm>
            <a:off x="9022463" y="6396245"/>
            <a:ext cx="2699700" cy="379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rgbClr val="002D5C"/>
                </a:solidFill>
                <a:latin typeface="Calibri"/>
                <a:ea typeface="Calibri"/>
                <a:cs typeface="Calibri"/>
                <a:sym typeface="Calibri"/>
              </a:rPr>
              <a:t>CONFIDENTIAL | workwave.com/service</a:t>
            </a:r>
            <a:endParaRPr b="0" i="0" sz="1000" u="none" cap="none" strike="noStrike">
              <a:solidFill>
                <a:srgbClr val="002D5C"/>
              </a:solidFill>
              <a:latin typeface="Calibri"/>
              <a:ea typeface="Calibri"/>
              <a:cs typeface="Calibri"/>
              <a:sym typeface="Calibri"/>
            </a:endParaRPr>
          </a:p>
          <a:p>
            <a:pPr indent="0" lvl="0" marL="0" marR="0" rtl="0" algn="r">
              <a:lnSpc>
                <a:spcPct val="100000"/>
              </a:lnSpc>
              <a:spcBef>
                <a:spcPts val="200"/>
              </a:spcBef>
              <a:spcAft>
                <a:spcPts val="0"/>
              </a:spcAft>
              <a:buClr>
                <a:srgbClr val="000000"/>
              </a:buClr>
              <a:buSzPts val="700"/>
              <a:buFont typeface="Arial"/>
              <a:buNone/>
            </a:pPr>
            <a:r>
              <a:rPr b="0" i="0" lang="en-US" sz="700" u="none" cap="none" strike="noStrike">
                <a:solidFill>
                  <a:srgbClr val="002D5C"/>
                </a:solidFill>
                <a:latin typeface="Calibri"/>
                <a:ea typeface="Calibri"/>
                <a:cs typeface="Calibri"/>
                <a:sym typeface="Calibri"/>
              </a:rPr>
              <a:t>Copyright 2018, WorkWave LLC. All rights reserved.</a:t>
            </a:r>
            <a:endParaRPr b="0" i="0" sz="700" u="none" cap="none" strike="noStrike">
              <a:solidFill>
                <a:srgbClr val="002D5C"/>
              </a:solidFill>
              <a:latin typeface="Calibri"/>
              <a:ea typeface="Calibri"/>
              <a:cs typeface="Calibri"/>
              <a:sym typeface="Calibri"/>
            </a:endParaRPr>
          </a:p>
        </p:txBody>
      </p:sp>
      <p:pic>
        <p:nvPicPr>
          <p:cNvPr id="82" name="Google Shape;82;p39"/>
          <p:cNvPicPr preferRelativeResize="0"/>
          <p:nvPr/>
        </p:nvPicPr>
        <p:blipFill rotWithShape="1">
          <a:blip r:embed="rId4">
            <a:alphaModFix/>
          </a:blip>
          <a:srcRect b="0" l="0" r="0" t="0"/>
          <a:stretch/>
        </p:blipFill>
        <p:spPr>
          <a:xfrm>
            <a:off x="-15093" y="430224"/>
            <a:ext cx="12192000" cy="768096"/>
          </a:xfrm>
          <a:prstGeom prst="rect">
            <a:avLst/>
          </a:prstGeom>
          <a:noFill/>
          <a:ln>
            <a:noFill/>
          </a:ln>
        </p:spPr>
      </p:pic>
      <p:sp>
        <p:nvSpPr>
          <p:cNvPr id="83" name="Google Shape;83;p39"/>
          <p:cNvSpPr txBox="1"/>
          <p:nvPr>
            <p:ph type="title"/>
          </p:nvPr>
        </p:nvSpPr>
        <p:spPr>
          <a:xfrm>
            <a:off x="456068" y="375444"/>
            <a:ext cx="11265900" cy="9054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Slide-Fleet-Image">
  <p:cSld name="OBJECT_1_1_1_1">
    <p:spTree>
      <p:nvGrpSpPr>
        <p:cNvPr id="84" name="Shape 84"/>
        <p:cNvGrpSpPr/>
        <p:nvPr/>
      </p:nvGrpSpPr>
      <p:grpSpPr>
        <a:xfrm>
          <a:off x="0" y="0"/>
          <a:ext cx="0" cy="0"/>
          <a:chOff x="0" y="0"/>
          <a:chExt cx="0" cy="0"/>
        </a:xfrm>
      </p:grpSpPr>
      <p:pic>
        <p:nvPicPr>
          <p:cNvPr id="85" name="Google Shape;85;p40"/>
          <p:cNvPicPr preferRelativeResize="0"/>
          <p:nvPr/>
        </p:nvPicPr>
        <p:blipFill rotWithShape="1">
          <a:blip r:embed="rId2">
            <a:alphaModFix/>
          </a:blip>
          <a:srcRect b="0" l="0" r="0" t="0"/>
          <a:stretch/>
        </p:blipFill>
        <p:spPr>
          <a:xfrm>
            <a:off x="0" y="6248920"/>
            <a:ext cx="12161827" cy="608091"/>
          </a:xfrm>
          <a:prstGeom prst="rect">
            <a:avLst/>
          </a:prstGeom>
          <a:noFill/>
          <a:ln>
            <a:noFill/>
          </a:ln>
        </p:spPr>
      </p:pic>
      <p:pic>
        <p:nvPicPr>
          <p:cNvPr id="86" name="Google Shape;86;p40"/>
          <p:cNvPicPr preferRelativeResize="0"/>
          <p:nvPr/>
        </p:nvPicPr>
        <p:blipFill rotWithShape="1">
          <a:blip r:embed="rId3">
            <a:alphaModFix/>
          </a:blip>
          <a:srcRect b="4329" l="0" r="0" t="4329"/>
          <a:stretch/>
        </p:blipFill>
        <p:spPr>
          <a:xfrm>
            <a:off x="8125" y="0"/>
            <a:ext cx="12161827" cy="6248926"/>
          </a:xfrm>
          <a:prstGeom prst="rect">
            <a:avLst/>
          </a:prstGeom>
          <a:noFill/>
          <a:ln>
            <a:noFill/>
          </a:ln>
        </p:spPr>
      </p:pic>
      <p:sp>
        <p:nvSpPr>
          <p:cNvPr id="87" name="Google Shape;87;p40"/>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40"/>
          <p:cNvSpPr txBox="1"/>
          <p:nvPr/>
        </p:nvSpPr>
        <p:spPr>
          <a:xfrm>
            <a:off x="9022463" y="6396245"/>
            <a:ext cx="2699700" cy="379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rgbClr val="002D5C"/>
                </a:solidFill>
                <a:latin typeface="Calibri"/>
                <a:ea typeface="Calibri"/>
                <a:cs typeface="Calibri"/>
                <a:sym typeface="Calibri"/>
              </a:rPr>
              <a:t>CONFIDENTIAL | workwave.com/service</a:t>
            </a:r>
            <a:endParaRPr b="0" i="0" sz="1000" u="none" cap="none" strike="noStrike">
              <a:solidFill>
                <a:srgbClr val="002D5C"/>
              </a:solidFill>
              <a:latin typeface="Calibri"/>
              <a:ea typeface="Calibri"/>
              <a:cs typeface="Calibri"/>
              <a:sym typeface="Calibri"/>
            </a:endParaRPr>
          </a:p>
          <a:p>
            <a:pPr indent="0" lvl="0" marL="0" marR="0" rtl="0" algn="r">
              <a:lnSpc>
                <a:spcPct val="100000"/>
              </a:lnSpc>
              <a:spcBef>
                <a:spcPts val="200"/>
              </a:spcBef>
              <a:spcAft>
                <a:spcPts val="0"/>
              </a:spcAft>
              <a:buClr>
                <a:srgbClr val="000000"/>
              </a:buClr>
              <a:buSzPts val="700"/>
              <a:buFont typeface="Arial"/>
              <a:buNone/>
            </a:pPr>
            <a:r>
              <a:rPr b="0" i="0" lang="en-US" sz="700" u="none" cap="none" strike="noStrike">
                <a:solidFill>
                  <a:srgbClr val="002D5C"/>
                </a:solidFill>
                <a:latin typeface="Calibri"/>
                <a:ea typeface="Calibri"/>
                <a:cs typeface="Calibri"/>
                <a:sym typeface="Calibri"/>
              </a:rPr>
              <a:t>Copyright 2018, WorkWave LLC. All rights reserved.</a:t>
            </a:r>
            <a:endParaRPr b="0" i="0" sz="700" u="none" cap="none" strike="noStrike">
              <a:solidFill>
                <a:srgbClr val="002D5C"/>
              </a:solidFill>
              <a:latin typeface="Calibri"/>
              <a:ea typeface="Calibri"/>
              <a:cs typeface="Calibri"/>
              <a:sym typeface="Calibri"/>
            </a:endParaRPr>
          </a:p>
        </p:txBody>
      </p:sp>
      <p:pic>
        <p:nvPicPr>
          <p:cNvPr id="89" name="Google Shape;89;p40"/>
          <p:cNvPicPr preferRelativeResize="0"/>
          <p:nvPr/>
        </p:nvPicPr>
        <p:blipFill rotWithShape="1">
          <a:blip r:embed="rId4">
            <a:alphaModFix/>
          </a:blip>
          <a:srcRect b="0" l="0" r="0" t="0"/>
          <a:stretch/>
        </p:blipFill>
        <p:spPr>
          <a:xfrm>
            <a:off x="-15093" y="430224"/>
            <a:ext cx="12192000" cy="768096"/>
          </a:xfrm>
          <a:prstGeom prst="rect">
            <a:avLst/>
          </a:prstGeom>
          <a:noFill/>
          <a:ln>
            <a:noFill/>
          </a:ln>
        </p:spPr>
      </p:pic>
      <p:sp>
        <p:nvSpPr>
          <p:cNvPr id="90" name="Google Shape;90;p40"/>
          <p:cNvSpPr txBox="1"/>
          <p:nvPr>
            <p:ph type="title"/>
          </p:nvPr>
        </p:nvSpPr>
        <p:spPr>
          <a:xfrm>
            <a:off x="456068" y="375444"/>
            <a:ext cx="11265900" cy="9054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Slide-Import-Routes-Image">
  <p:cSld name="OBJECT_1_1_1_1_1">
    <p:spTree>
      <p:nvGrpSpPr>
        <p:cNvPr id="91" name="Shape 91"/>
        <p:cNvGrpSpPr/>
        <p:nvPr/>
      </p:nvGrpSpPr>
      <p:grpSpPr>
        <a:xfrm>
          <a:off x="0" y="0"/>
          <a:ext cx="0" cy="0"/>
          <a:chOff x="0" y="0"/>
          <a:chExt cx="0" cy="0"/>
        </a:xfrm>
      </p:grpSpPr>
      <p:pic>
        <p:nvPicPr>
          <p:cNvPr id="92" name="Google Shape;92;p41"/>
          <p:cNvPicPr preferRelativeResize="0"/>
          <p:nvPr/>
        </p:nvPicPr>
        <p:blipFill rotWithShape="1">
          <a:blip r:embed="rId2">
            <a:alphaModFix/>
          </a:blip>
          <a:srcRect b="0" l="0" r="0" t="0"/>
          <a:stretch/>
        </p:blipFill>
        <p:spPr>
          <a:xfrm>
            <a:off x="0" y="6248920"/>
            <a:ext cx="12161827" cy="608091"/>
          </a:xfrm>
          <a:prstGeom prst="rect">
            <a:avLst/>
          </a:prstGeom>
          <a:noFill/>
          <a:ln>
            <a:noFill/>
          </a:ln>
        </p:spPr>
      </p:pic>
      <p:pic>
        <p:nvPicPr>
          <p:cNvPr id="93" name="Google Shape;93;p41"/>
          <p:cNvPicPr preferRelativeResize="0"/>
          <p:nvPr/>
        </p:nvPicPr>
        <p:blipFill rotWithShape="1">
          <a:blip r:embed="rId3">
            <a:alphaModFix/>
          </a:blip>
          <a:srcRect b="4329" l="0" r="0" t="4329"/>
          <a:stretch/>
        </p:blipFill>
        <p:spPr>
          <a:xfrm>
            <a:off x="8125" y="0"/>
            <a:ext cx="12161827" cy="6248926"/>
          </a:xfrm>
          <a:prstGeom prst="rect">
            <a:avLst/>
          </a:prstGeom>
          <a:noFill/>
          <a:ln>
            <a:noFill/>
          </a:ln>
        </p:spPr>
      </p:pic>
      <p:sp>
        <p:nvSpPr>
          <p:cNvPr id="94" name="Google Shape;94;p41"/>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41"/>
          <p:cNvSpPr txBox="1"/>
          <p:nvPr/>
        </p:nvSpPr>
        <p:spPr>
          <a:xfrm>
            <a:off x="9022463" y="6396245"/>
            <a:ext cx="2699700" cy="379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rgbClr val="002D5C"/>
                </a:solidFill>
                <a:latin typeface="Calibri"/>
                <a:ea typeface="Calibri"/>
                <a:cs typeface="Calibri"/>
                <a:sym typeface="Calibri"/>
              </a:rPr>
              <a:t>CONFIDENTIAL | workwave.com/service</a:t>
            </a:r>
            <a:endParaRPr b="0" i="0" sz="1000" u="none" cap="none" strike="noStrike">
              <a:solidFill>
                <a:srgbClr val="002D5C"/>
              </a:solidFill>
              <a:latin typeface="Calibri"/>
              <a:ea typeface="Calibri"/>
              <a:cs typeface="Calibri"/>
              <a:sym typeface="Calibri"/>
            </a:endParaRPr>
          </a:p>
          <a:p>
            <a:pPr indent="0" lvl="0" marL="0" marR="0" rtl="0" algn="r">
              <a:lnSpc>
                <a:spcPct val="100000"/>
              </a:lnSpc>
              <a:spcBef>
                <a:spcPts val="200"/>
              </a:spcBef>
              <a:spcAft>
                <a:spcPts val="0"/>
              </a:spcAft>
              <a:buClr>
                <a:srgbClr val="000000"/>
              </a:buClr>
              <a:buSzPts val="700"/>
              <a:buFont typeface="Arial"/>
              <a:buNone/>
            </a:pPr>
            <a:r>
              <a:rPr b="0" i="0" lang="en-US" sz="700" u="none" cap="none" strike="noStrike">
                <a:solidFill>
                  <a:srgbClr val="002D5C"/>
                </a:solidFill>
                <a:latin typeface="Calibri"/>
                <a:ea typeface="Calibri"/>
                <a:cs typeface="Calibri"/>
                <a:sym typeface="Calibri"/>
              </a:rPr>
              <a:t>Copyright 2018, WorkWave LLC. All rights reserved.</a:t>
            </a:r>
            <a:endParaRPr b="0" i="0" sz="700" u="none" cap="none" strike="noStrike">
              <a:solidFill>
                <a:srgbClr val="002D5C"/>
              </a:solidFill>
              <a:latin typeface="Calibri"/>
              <a:ea typeface="Calibri"/>
              <a:cs typeface="Calibri"/>
              <a:sym typeface="Calibri"/>
            </a:endParaRPr>
          </a:p>
        </p:txBody>
      </p:sp>
      <p:pic>
        <p:nvPicPr>
          <p:cNvPr id="96" name="Google Shape;96;p41"/>
          <p:cNvPicPr preferRelativeResize="0"/>
          <p:nvPr/>
        </p:nvPicPr>
        <p:blipFill rotWithShape="1">
          <a:blip r:embed="rId4">
            <a:alphaModFix/>
          </a:blip>
          <a:srcRect b="0" l="0" r="0" t="0"/>
          <a:stretch/>
        </p:blipFill>
        <p:spPr>
          <a:xfrm>
            <a:off x="-15093" y="430224"/>
            <a:ext cx="12192000" cy="768096"/>
          </a:xfrm>
          <a:prstGeom prst="rect">
            <a:avLst/>
          </a:prstGeom>
          <a:noFill/>
          <a:ln>
            <a:noFill/>
          </a:ln>
        </p:spPr>
      </p:pic>
      <p:sp>
        <p:nvSpPr>
          <p:cNvPr id="97" name="Google Shape;97;p41"/>
          <p:cNvSpPr txBox="1"/>
          <p:nvPr>
            <p:ph type="title"/>
          </p:nvPr>
        </p:nvSpPr>
        <p:spPr>
          <a:xfrm>
            <a:off x="456068" y="375444"/>
            <a:ext cx="11265900" cy="9054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reak-Slide-Blue-Network">
  <p:cSld name="Break-Slide_1">
    <p:spTree>
      <p:nvGrpSpPr>
        <p:cNvPr id="98" name="Shape 98"/>
        <p:cNvGrpSpPr/>
        <p:nvPr/>
      </p:nvGrpSpPr>
      <p:grpSpPr>
        <a:xfrm>
          <a:off x="0" y="0"/>
          <a:ext cx="0" cy="0"/>
          <a:chOff x="0" y="0"/>
          <a:chExt cx="0" cy="0"/>
        </a:xfrm>
      </p:grpSpPr>
      <p:pic>
        <p:nvPicPr>
          <p:cNvPr id="99" name="Google Shape;99;p42"/>
          <p:cNvPicPr preferRelativeResize="0"/>
          <p:nvPr/>
        </p:nvPicPr>
        <p:blipFill rotWithShape="1">
          <a:blip r:embed="rId2">
            <a:alphaModFix/>
          </a:blip>
          <a:srcRect b="0" l="0" r="0" t="0"/>
          <a:stretch/>
        </p:blipFill>
        <p:spPr>
          <a:xfrm>
            <a:off x="0" y="0"/>
            <a:ext cx="12161827" cy="6841028"/>
          </a:xfrm>
          <a:prstGeom prst="rect">
            <a:avLst/>
          </a:prstGeom>
          <a:noFill/>
          <a:ln>
            <a:noFill/>
          </a:ln>
        </p:spPr>
      </p:pic>
      <p:sp>
        <p:nvSpPr>
          <p:cNvPr id="100" name="Google Shape;100;p42"/>
          <p:cNvSpPr txBox="1"/>
          <p:nvPr>
            <p:ph type="title"/>
          </p:nvPr>
        </p:nvSpPr>
        <p:spPr>
          <a:xfrm>
            <a:off x="456068" y="2976372"/>
            <a:ext cx="11265900" cy="905400"/>
          </a:xfrm>
          <a:prstGeom prst="rect">
            <a:avLst/>
          </a:prstGeom>
          <a:noFill/>
          <a:ln>
            <a:noFill/>
          </a:ln>
        </p:spPr>
        <p:txBody>
          <a:bodyPr anchorCtr="0" anchor="ctr" bIns="91425" lIns="91425" spcFirstLastPara="1" rIns="91425" wrap="square" tIns="91425">
            <a:noAutofit/>
          </a:bodyPr>
          <a:lstStyle>
            <a:lvl1pPr lvl="0" marR="0" algn="ctr">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01" name="Google Shape;101;p42"/>
          <p:cNvSpPr txBox="1"/>
          <p:nvPr/>
        </p:nvSpPr>
        <p:spPr>
          <a:xfrm>
            <a:off x="9022463" y="6396245"/>
            <a:ext cx="2699700" cy="379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Calibri"/>
                <a:ea typeface="Calibri"/>
                <a:cs typeface="Calibri"/>
                <a:sym typeface="Calibri"/>
              </a:rPr>
              <a:t>CONFIDENTIAL | workwave.com/service</a:t>
            </a:r>
            <a:endParaRPr b="0" i="0" sz="1000" u="none" cap="none" strike="noStrike">
              <a:solidFill>
                <a:schemeClr val="lt1"/>
              </a:solidFill>
              <a:latin typeface="Calibri"/>
              <a:ea typeface="Calibri"/>
              <a:cs typeface="Calibri"/>
              <a:sym typeface="Calibri"/>
            </a:endParaRPr>
          </a:p>
          <a:p>
            <a:pPr indent="0" lvl="0" marL="0" marR="0" rtl="0" algn="r">
              <a:lnSpc>
                <a:spcPct val="100000"/>
              </a:lnSpc>
              <a:spcBef>
                <a:spcPts val="200"/>
              </a:spcBef>
              <a:spcAft>
                <a:spcPts val="0"/>
              </a:spcAft>
              <a:buClr>
                <a:srgbClr val="000000"/>
              </a:buClr>
              <a:buSzPts val="700"/>
              <a:buFont typeface="Arial"/>
              <a:buNone/>
            </a:pPr>
            <a:r>
              <a:rPr b="0" i="0" lang="en-US" sz="700" u="none" cap="none" strike="noStrike">
                <a:solidFill>
                  <a:schemeClr val="lt1"/>
                </a:solidFill>
                <a:latin typeface="Calibri"/>
                <a:ea typeface="Calibri"/>
                <a:cs typeface="Calibri"/>
                <a:sym typeface="Calibri"/>
              </a:rPr>
              <a:t>Copyright 2018, WorkWave LLC. All rights reserved.</a:t>
            </a:r>
            <a:endParaRPr b="0" i="0" sz="7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reak-Slide-Blue-Algorithm">
  <p:cSld name="Break-Slide_1_3">
    <p:spTree>
      <p:nvGrpSpPr>
        <p:cNvPr id="102" name="Shape 102"/>
        <p:cNvGrpSpPr/>
        <p:nvPr/>
      </p:nvGrpSpPr>
      <p:grpSpPr>
        <a:xfrm>
          <a:off x="0" y="0"/>
          <a:ext cx="0" cy="0"/>
          <a:chOff x="0" y="0"/>
          <a:chExt cx="0" cy="0"/>
        </a:xfrm>
      </p:grpSpPr>
      <p:pic>
        <p:nvPicPr>
          <p:cNvPr id="103" name="Google Shape;103;p43"/>
          <p:cNvPicPr preferRelativeResize="0"/>
          <p:nvPr/>
        </p:nvPicPr>
        <p:blipFill rotWithShape="1">
          <a:blip r:embed="rId2">
            <a:alphaModFix/>
          </a:blip>
          <a:srcRect b="0" l="0" r="0" t="0"/>
          <a:stretch/>
        </p:blipFill>
        <p:spPr>
          <a:xfrm>
            <a:off x="0" y="0"/>
            <a:ext cx="12161827" cy="6841028"/>
          </a:xfrm>
          <a:prstGeom prst="rect">
            <a:avLst/>
          </a:prstGeom>
          <a:noFill/>
          <a:ln>
            <a:noFill/>
          </a:ln>
        </p:spPr>
      </p:pic>
      <p:sp>
        <p:nvSpPr>
          <p:cNvPr id="104" name="Google Shape;104;p43"/>
          <p:cNvSpPr txBox="1"/>
          <p:nvPr>
            <p:ph type="title"/>
          </p:nvPr>
        </p:nvSpPr>
        <p:spPr>
          <a:xfrm>
            <a:off x="456068" y="2976372"/>
            <a:ext cx="11265900" cy="905400"/>
          </a:xfrm>
          <a:prstGeom prst="rect">
            <a:avLst/>
          </a:prstGeom>
          <a:noFill/>
          <a:ln>
            <a:noFill/>
          </a:ln>
        </p:spPr>
        <p:txBody>
          <a:bodyPr anchorCtr="0" anchor="ctr" bIns="91425" lIns="91425" spcFirstLastPara="1" rIns="91425" wrap="square" tIns="91425">
            <a:noAutofit/>
          </a:bodyPr>
          <a:lstStyle>
            <a:lvl1pPr lvl="0" marR="0" algn="ctr">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05" name="Google Shape;105;p43"/>
          <p:cNvSpPr txBox="1"/>
          <p:nvPr/>
        </p:nvSpPr>
        <p:spPr>
          <a:xfrm>
            <a:off x="9022463" y="6396245"/>
            <a:ext cx="2699700" cy="379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Calibri"/>
                <a:ea typeface="Calibri"/>
                <a:cs typeface="Calibri"/>
                <a:sym typeface="Calibri"/>
              </a:rPr>
              <a:t>CONFIDENTIAL | workwave.com/service</a:t>
            </a:r>
            <a:endParaRPr b="0" i="0" sz="1000" u="none" cap="none" strike="noStrike">
              <a:solidFill>
                <a:schemeClr val="lt1"/>
              </a:solidFill>
              <a:latin typeface="Calibri"/>
              <a:ea typeface="Calibri"/>
              <a:cs typeface="Calibri"/>
              <a:sym typeface="Calibri"/>
            </a:endParaRPr>
          </a:p>
          <a:p>
            <a:pPr indent="0" lvl="0" marL="0" marR="0" rtl="0" algn="r">
              <a:lnSpc>
                <a:spcPct val="100000"/>
              </a:lnSpc>
              <a:spcBef>
                <a:spcPts val="200"/>
              </a:spcBef>
              <a:spcAft>
                <a:spcPts val="0"/>
              </a:spcAft>
              <a:buClr>
                <a:srgbClr val="000000"/>
              </a:buClr>
              <a:buSzPts val="700"/>
              <a:buFont typeface="Arial"/>
              <a:buNone/>
            </a:pPr>
            <a:r>
              <a:rPr b="0" i="0" lang="en-US" sz="700" u="none" cap="none" strike="noStrike">
                <a:solidFill>
                  <a:schemeClr val="lt1"/>
                </a:solidFill>
                <a:latin typeface="Calibri"/>
                <a:ea typeface="Calibri"/>
                <a:cs typeface="Calibri"/>
                <a:sym typeface="Calibri"/>
              </a:rPr>
              <a:t>Copyright 2018, WorkWave LLC. All rights reserved.</a:t>
            </a:r>
            <a:endParaRPr b="0" i="0" sz="7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reak-Slide-Blue-Thumbs-Up">
  <p:cSld name="Break-Slide_1_3_1">
    <p:spTree>
      <p:nvGrpSpPr>
        <p:cNvPr id="106" name="Shape 106"/>
        <p:cNvGrpSpPr/>
        <p:nvPr/>
      </p:nvGrpSpPr>
      <p:grpSpPr>
        <a:xfrm>
          <a:off x="0" y="0"/>
          <a:ext cx="0" cy="0"/>
          <a:chOff x="0" y="0"/>
          <a:chExt cx="0" cy="0"/>
        </a:xfrm>
      </p:grpSpPr>
      <p:pic>
        <p:nvPicPr>
          <p:cNvPr id="107" name="Google Shape;107;p44"/>
          <p:cNvPicPr preferRelativeResize="0"/>
          <p:nvPr/>
        </p:nvPicPr>
        <p:blipFill rotWithShape="1">
          <a:blip r:embed="rId2">
            <a:alphaModFix/>
          </a:blip>
          <a:srcRect b="0" l="0" r="0" t="0"/>
          <a:stretch/>
        </p:blipFill>
        <p:spPr>
          <a:xfrm>
            <a:off x="0" y="0"/>
            <a:ext cx="12161827" cy="6841028"/>
          </a:xfrm>
          <a:prstGeom prst="rect">
            <a:avLst/>
          </a:prstGeom>
          <a:noFill/>
          <a:ln>
            <a:noFill/>
          </a:ln>
        </p:spPr>
      </p:pic>
      <p:sp>
        <p:nvSpPr>
          <p:cNvPr id="108" name="Google Shape;108;p44"/>
          <p:cNvSpPr txBox="1"/>
          <p:nvPr>
            <p:ph type="title"/>
          </p:nvPr>
        </p:nvSpPr>
        <p:spPr>
          <a:xfrm>
            <a:off x="456068" y="2976372"/>
            <a:ext cx="11265900" cy="905400"/>
          </a:xfrm>
          <a:prstGeom prst="rect">
            <a:avLst/>
          </a:prstGeom>
          <a:noFill/>
          <a:ln>
            <a:noFill/>
          </a:ln>
        </p:spPr>
        <p:txBody>
          <a:bodyPr anchorCtr="0" anchor="ctr" bIns="91425" lIns="91425" spcFirstLastPara="1" rIns="91425" wrap="square" tIns="91425">
            <a:noAutofit/>
          </a:bodyPr>
          <a:lstStyle>
            <a:lvl1pPr lvl="0" marR="0" algn="ctr">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09" name="Google Shape;109;p44"/>
          <p:cNvSpPr txBox="1"/>
          <p:nvPr/>
        </p:nvSpPr>
        <p:spPr>
          <a:xfrm>
            <a:off x="9022463" y="6396245"/>
            <a:ext cx="2699700" cy="379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Calibri"/>
                <a:ea typeface="Calibri"/>
                <a:cs typeface="Calibri"/>
                <a:sym typeface="Calibri"/>
              </a:rPr>
              <a:t>CONFIDENTIAL | workwave.com/service</a:t>
            </a:r>
            <a:endParaRPr b="0" i="0" sz="1000" u="none" cap="none" strike="noStrike">
              <a:solidFill>
                <a:schemeClr val="lt1"/>
              </a:solidFill>
              <a:latin typeface="Calibri"/>
              <a:ea typeface="Calibri"/>
              <a:cs typeface="Calibri"/>
              <a:sym typeface="Calibri"/>
            </a:endParaRPr>
          </a:p>
          <a:p>
            <a:pPr indent="0" lvl="0" marL="0" marR="0" rtl="0" algn="r">
              <a:lnSpc>
                <a:spcPct val="100000"/>
              </a:lnSpc>
              <a:spcBef>
                <a:spcPts val="200"/>
              </a:spcBef>
              <a:spcAft>
                <a:spcPts val="0"/>
              </a:spcAft>
              <a:buClr>
                <a:srgbClr val="000000"/>
              </a:buClr>
              <a:buSzPts val="700"/>
              <a:buFont typeface="Arial"/>
              <a:buNone/>
            </a:pPr>
            <a:r>
              <a:rPr b="0" i="0" lang="en-US" sz="700" u="none" cap="none" strike="noStrike">
                <a:solidFill>
                  <a:schemeClr val="lt1"/>
                </a:solidFill>
                <a:latin typeface="Calibri"/>
                <a:ea typeface="Calibri"/>
                <a:cs typeface="Calibri"/>
                <a:sym typeface="Calibri"/>
              </a:rPr>
              <a:t>Copyright 2018, WorkWave LLC. All rights reserved.</a:t>
            </a:r>
            <a:endParaRPr b="0" i="0" sz="7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reak-Slide-Fleet">
  <p:cSld name="Break-Slide_1_2">
    <p:spTree>
      <p:nvGrpSpPr>
        <p:cNvPr id="110" name="Shape 110"/>
        <p:cNvGrpSpPr/>
        <p:nvPr/>
      </p:nvGrpSpPr>
      <p:grpSpPr>
        <a:xfrm>
          <a:off x="0" y="0"/>
          <a:ext cx="0" cy="0"/>
          <a:chOff x="0" y="0"/>
          <a:chExt cx="0" cy="0"/>
        </a:xfrm>
      </p:grpSpPr>
      <p:pic>
        <p:nvPicPr>
          <p:cNvPr id="111" name="Google Shape;111;p45"/>
          <p:cNvPicPr preferRelativeResize="0"/>
          <p:nvPr/>
        </p:nvPicPr>
        <p:blipFill rotWithShape="1">
          <a:blip r:embed="rId2">
            <a:alphaModFix/>
          </a:blip>
          <a:srcRect b="0" l="0" r="0" t="0"/>
          <a:stretch/>
        </p:blipFill>
        <p:spPr>
          <a:xfrm>
            <a:off x="0" y="0"/>
            <a:ext cx="12161827" cy="6841028"/>
          </a:xfrm>
          <a:prstGeom prst="rect">
            <a:avLst/>
          </a:prstGeom>
          <a:noFill/>
          <a:ln>
            <a:noFill/>
          </a:ln>
        </p:spPr>
      </p:pic>
      <p:sp>
        <p:nvSpPr>
          <p:cNvPr id="112" name="Google Shape;112;p45"/>
          <p:cNvSpPr txBox="1"/>
          <p:nvPr>
            <p:ph type="title"/>
          </p:nvPr>
        </p:nvSpPr>
        <p:spPr>
          <a:xfrm>
            <a:off x="456068" y="2976372"/>
            <a:ext cx="11265900" cy="905400"/>
          </a:xfrm>
          <a:prstGeom prst="rect">
            <a:avLst/>
          </a:prstGeom>
          <a:noFill/>
          <a:ln>
            <a:noFill/>
          </a:ln>
        </p:spPr>
        <p:txBody>
          <a:bodyPr anchorCtr="0" anchor="ctr" bIns="91425" lIns="91425" spcFirstLastPara="1" rIns="91425" wrap="square" tIns="91425">
            <a:noAutofit/>
          </a:bodyPr>
          <a:lstStyle>
            <a:lvl1pPr lvl="0" marR="0" algn="ctr">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13" name="Google Shape;113;p45"/>
          <p:cNvSpPr txBox="1"/>
          <p:nvPr/>
        </p:nvSpPr>
        <p:spPr>
          <a:xfrm>
            <a:off x="9022463" y="6396245"/>
            <a:ext cx="2699700" cy="379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Calibri"/>
                <a:ea typeface="Calibri"/>
                <a:cs typeface="Calibri"/>
                <a:sym typeface="Calibri"/>
              </a:rPr>
              <a:t>CONFIDENTIAL | workwave.com/service</a:t>
            </a:r>
            <a:endParaRPr b="0" i="0" sz="1000" u="none" cap="none" strike="noStrike">
              <a:solidFill>
                <a:schemeClr val="lt1"/>
              </a:solidFill>
              <a:latin typeface="Calibri"/>
              <a:ea typeface="Calibri"/>
              <a:cs typeface="Calibri"/>
              <a:sym typeface="Calibri"/>
            </a:endParaRPr>
          </a:p>
          <a:p>
            <a:pPr indent="0" lvl="0" marL="0" marR="0" rtl="0" algn="r">
              <a:lnSpc>
                <a:spcPct val="100000"/>
              </a:lnSpc>
              <a:spcBef>
                <a:spcPts val="200"/>
              </a:spcBef>
              <a:spcAft>
                <a:spcPts val="0"/>
              </a:spcAft>
              <a:buClr>
                <a:srgbClr val="000000"/>
              </a:buClr>
              <a:buSzPts val="700"/>
              <a:buFont typeface="Arial"/>
              <a:buNone/>
            </a:pPr>
            <a:r>
              <a:rPr b="0" i="0" lang="en-US" sz="700" u="none" cap="none" strike="noStrike">
                <a:solidFill>
                  <a:schemeClr val="lt1"/>
                </a:solidFill>
                <a:latin typeface="Calibri"/>
                <a:ea typeface="Calibri"/>
                <a:cs typeface="Calibri"/>
                <a:sym typeface="Calibri"/>
              </a:rPr>
              <a:t>Copyright 2018, WorkWave LLC. All rights reserved.</a:t>
            </a:r>
            <a:endParaRPr b="0" i="0" sz="7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reak-Slide-Cleaning">
  <p:cSld name="Break-Slide_1_2_1">
    <p:spTree>
      <p:nvGrpSpPr>
        <p:cNvPr id="114" name="Shape 114"/>
        <p:cNvGrpSpPr/>
        <p:nvPr/>
      </p:nvGrpSpPr>
      <p:grpSpPr>
        <a:xfrm>
          <a:off x="0" y="0"/>
          <a:ext cx="0" cy="0"/>
          <a:chOff x="0" y="0"/>
          <a:chExt cx="0" cy="0"/>
        </a:xfrm>
      </p:grpSpPr>
      <p:pic>
        <p:nvPicPr>
          <p:cNvPr id="115" name="Google Shape;115;p46"/>
          <p:cNvPicPr preferRelativeResize="0"/>
          <p:nvPr/>
        </p:nvPicPr>
        <p:blipFill rotWithShape="1">
          <a:blip r:embed="rId2">
            <a:alphaModFix/>
          </a:blip>
          <a:srcRect b="0" l="0" r="0" t="0"/>
          <a:stretch/>
        </p:blipFill>
        <p:spPr>
          <a:xfrm>
            <a:off x="0" y="0"/>
            <a:ext cx="12161827" cy="6841028"/>
          </a:xfrm>
          <a:prstGeom prst="rect">
            <a:avLst/>
          </a:prstGeom>
          <a:noFill/>
          <a:ln>
            <a:noFill/>
          </a:ln>
        </p:spPr>
      </p:pic>
      <p:sp>
        <p:nvSpPr>
          <p:cNvPr id="116" name="Google Shape;116;p46"/>
          <p:cNvSpPr txBox="1"/>
          <p:nvPr>
            <p:ph type="title"/>
          </p:nvPr>
        </p:nvSpPr>
        <p:spPr>
          <a:xfrm>
            <a:off x="456068" y="2976372"/>
            <a:ext cx="11265900" cy="905400"/>
          </a:xfrm>
          <a:prstGeom prst="rect">
            <a:avLst/>
          </a:prstGeom>
          <a:noFill/>
          <a:ln>
            <a:noFill/>
          </a:ln>
        </p:spPr>
        <p:txBody>
          <a:bodyPr anchorCtr="0" anchor="ctr" bIns="91425" lIns="91425" spcFirstLastPara="1" rIns="91425" wrap="square" tIns="91425">
            <a:noAutofit/>
          </a:bodyPr>
          <a:lstStyle>
            <a:lvl1pPr lvl="0" marR="0" algn="ctr">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17" name="Google Shape;117;p46"/>
          <p:cNvSpPr txBox="1"/>
          <p:nvPr/>
        </p:nvSpPr>
        <p:spPr>
          <a:xfrm>
            <a:off x="9022463" y="6396245"/>
            <a:ext cx="2699700" cy="379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Calibri"/>
                <a:ea typeface="Calibri"/>
                <a:cs typeface="Calibri"/>
                <a:sym typeface="Calibri"/>
              </a:rPr>
              <a:t>CONFIDENTIAL | workwave.com/service</a:t>
            </a:r>
            <a:endParaRPr b="0" i="0" sz="1000" u="none" cap="none" strike="noStrike">
              <a:solidFill>
                <a:schemeClr val="lt1"/>
              </a:solidFill>
              <a:latin typeface="Calibri"/>
              <a:ea typeface="Calibri"/>
              <a:cs typeface="Calibri"/>
              <a:sym typeface="Calibri"/>
            </a:endParaRPr>
          </a:p>
          <a:p>
            <a:pPr indent="0" lvl="0" marL="0" marR="0" rtl="0" algn="r">
              <a:lnSpc>
                <a:spcPct val="100000"/>
              </a:lnSpc>
              <a:spcBef>
                <a:spcPts val="200"/>
              </a:spcBef>
              <a:spcAft>
                <a:spcPts val="0"/>
              </a:spcAft>
              <a:buClr>
                <a:srgbClr val="000000"/>
              </a:buClr>
              <a:buSzPts val="700"/>
              <a:buFont typeface="Arial"/>
              <a:buNone/>
            </a:pPr>
            <a:r>
              <a:rPr b="0" i="0" lang="en-US" sz="700" u="none" cap="none" strike="noStrike">
                <a:solidFill>
                  <a:schemeClr val="lt1"/>
                </a:solidFill>
                <a:latin typeface="Calibri"/>
                <a:ea typeface="Calibri"/>
                <a:cs typeface="Calibri"/>
                <a:sym typeface="Calibri"/>
              </a:rPr>
              <a:t>Copyright 2018, WorkWave LLC. All rights reserved.</a:t>
            </a:r>
            <a:endParaRPr b="0" i="0" sz="7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Slide" type="obj">
  <p:cSld name="OBJECT">
    <p:spTree>
      <p:nvGrpSpPr>
        <p:cNvPr id="20" name="Shape 20"/>
        <p:cNvGrpSpPr/>
        <p:nvPr/>
      </p:nvGrpSpPr>
      <p:grpSpPr>
        <a:xfrm>
          <a:off x="0" y="0"/>
          <a:ext cx="0" cy="0"/>
          <a:chOff x="0" y="0"/>
          <a:chExt cx="0" cy="0"/>
        </a:xfrm>
      </p:grpSpPr>
      <p:pic>
        <p:nvPicPr>
          <p:cNvPr id="21" name="Google Shape;21;p29"/>
          <p:cNvPicPr preferRelativeResize="0"/>
          <p:nvPr/>
        </p:nvPicPr>
        <p:blipFill rotWithShape="1">
          <a:blip r:embed="rId2">
            <a:alphaModFix/>
          </a:blip>
          <a:srcRect b="0" l="0" r="0" t="0"/>
          <a:stretch/>
        </p:blipFill>
        <p:spPr>
          <a:xfrm>
            <a:off x="0" y="8487"/>
            <a:ext cx="12161827" cy="6841028"/>
          </a:xfrm>
          <a:prstGeom prst="rect">
            <a:avLst/>
          </a:prstGeom>
          <a:noFill/>
          <a:ln>
            <a:noFill/>
          </a:ln>
        </p:spPr>
      </p:pic>
      <p:sp>
        <p:nvSpPr>
          <p:cNvPr id="22" name="Google Shape;22;p29"/>
          <p:cNvSpPr txBox="1"/>
          <p:nvPr>
            <p:ph type="title"/>
          </p:nvPr>
        </p:nvSpPr>
        <p:spPr>
          <a:xfrm>
            <a:off x="456068" y="310896"/>
            <a:ext cx="11265900" cy="9054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3" name="Google Shape;23;p29"/>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4" name="Google Shape;24;p29"/>
          <p:cNvSpPr txBox="1"/>
          <p:nvPr/>
        </p:nvSpPr>
        <p:spPr>
          <a:xfrm>
            <a:off x="9022463" y="6396245"/>
            <a:ext cx="2699700" cy="379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Calibri"/>
                <a:ea typeface="Calibri"/>
                <a:cs typeface="Calibri"/>
                <a:sym typeface="Calibri"/>
              </a:rPr>
              <a:t>CONFIDENTIAL | workwave.com/service</a:t>
            </a:r>
            <a:endParaRPr b="0" i="0" sz="1000" u="none" cap="none" strike="noStrike">
              <a:solidFill>
                <a:schemeClr val="lt1"/>
              </a:solidFill>
              <a:latin typeface="Calibri"/>
              <a:ea typeface="Calibri"/>
              <a:cs typeface="Calibri"/>
              <a:sym typeface="Calibri"/>
            </a:endParaRPr>
          </a:p>
          <a:p>
            <a:pPr indent="0" lvl="0" marL="0" marR="0" rtl="0" algn="r">
              <a:lnSpc>
                <a:spcPct val="100000"/>
              </a:lnSpc>
              <a:spcBef>
                <a:spcPts val="200"/>
              </a:spcBef>
              <a:spcAft>
                <a:spcPts val="0"/>
              </a:spcAft>
              <a:buClr>
                <a:srgbClr val="000000"/>
              </a:buClr>
              <a:buSzPts val="700"/>
              <a:buFont typeface="Arial"/>
              <a:buNone/>
            </a:pPr>
            <a:r>
              <a:rPr b="0" i="0" lang="en-US" sz="700" u="none" cap="none" strike="noStrike">
                <a:solidFill>
                  <a:schemeClr val="lt1"/>
                </a:solidFill>
                <a:latin typeface="Calibri"/>
                <a:ea typeface="Calibri"/>
                <a:cs typeface="Calibri"/>
                <a:sym typeface="Calibri"/>
              </a:rPr>
              <a:t>Copyright 2018, WorkWave LLC. All rights reserved.</a:t>
            </a:r>
            <a:endParaRPr b="0" i="0" sz="7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reak-Slide-Lawn &amp; Landscape">
  <p:cSld name="Break-Slide_1_2_1_1">
    <p:spTree>
      <p:nvGrpSpPr>
        <p:cNvPr id="118" name="Shape 118"/>
        <p:cNvGrpSpPr/>
        <p:nvPr/>
      </p:nvGrpSpPr>
      <p:grpSpPr>
        <a:xfrm>
          <a:off x="0" y="0"/>
          <a:ext cx="0" cy="0"/>
          <a:chOff x="0" y="0"/>
          <a:chExt cx="0" cy="0"/>
        </a:xfrm>
      </p:grpSpPr>
      <p:pic>
        <p:nvPicPr>
          <p:cNvPr id="119" name="Google Shape;119;p47"/>
          <p:cNvPicPr preferRelativeResize="0"/>
          <p:nvPr/>
        </p:nvPicPr>
        <p:blipFill rotWithShape="1">
          <a:blip r:embed="rId2">
            <a:alphaModFix/>
          </a:blip>
          <a:srcRect b="0" l="0" r="0" t="0"/>
          <a:stretch/>
        </p:blipFill>
        <p:spPr>
          <a:xfrm>
            <a:off x="0" y="0"/>
            <a:ext cx="12161827" cy="6841028"/>
          </a:xfrm>
          <a:prstGeom prst="rect">
            <a:avLst/>
          </a:prstGeom>
          <a:noFill/>
          <a:ln>
            <a:noFill/>
          </a:ln>
        </p:spPr>
      </p:pic>
      <p:sp>
        <p:nvSpPr>
          <p:cNvPr id="120" name="Google Shape;120;p47"/>
          <p:cNvSpPr txBox="1"/>
          <p:nvPr>
            <p:ph type="title"/>
          </p:nvPr>
        </p:nvSpPr>
        <p:spPr>
          <a:xfrm>
            <a:off x="456068" y="2976372"/>
            <a:ext cx="11265900" cy="905400"/>
          </a:xfrm>
          <a:prstGeom prst="rect">
            <a:avLst/>
          </a:prstGeom>
          <a:noFill/>
          <a:ln>
            <a:noFill/>
          </a:ln>
        </p:spPr>
        <p:txBody>
          <a:bodyPr anchorCtr="0" anchor="ctr" bIns="91425" lIns="91425" spcFirstLastPara="1" rIns="91425" wrap="square" tIns="91425">
            <a:noAutofit/>
          </a:bodyPr>
          <a:lstStyle>
            <a:lvl1pPr lvl="0" marR="0" algn="ctr">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21" name="Google Shape;121;p47"/>
          <p:cNvSpPr txBox="1"/>
          <p:nvPr/>
        </p:nvSpPr>
        <p:spPr>
          <a:xfrm>
            <a:off x="9022463" y="6396245"/>
            <a:ext cx="2699700" cy="379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Calibri"/>
                <a:ea typeface="Calibri"/>
                <a:cs typeface="Calibri"/>
                <a:sym typeface="Calibri"/>
              </a:rPr>
              <a:t>CONFIDENTIAL | workwave.com/service</a:t>
            </a:r>
            <a:endParaRPr b="0" i="0" sz="1000" u="none" cap="none" strike="noStrike">
              <a:solidFill>
                <a:schemeClr val="lt1"/>
              </a:solidFill>
              <a:latin typeface="Calibri"/>
              <a:ea typeface="Calibri"/>
              <a:cs typeface="Calibri"/>
              <a:sym typeface="Calibri"/>
            </a:endParaRPr>
          </a:p>
          <a:p>
            <a:pPr indent="0" lvl="0" marL="0" marR="0" rtl="0" algn="r">
              <a:lnSpc>
                <a:spcPct val="100000"/>
              </a:lnSpc>
              <a:spcBef>
                <a:spcPts val="200"/>
              </a:spcBef>
              <a:spcAft>
                <a:spcPts val="0"/>
              </a:spcAft>
              <a:buClr>
                <a:srgbClr val="000000"/>
              </a:buClr>
              <a:buSzPts val="700"/>
              <a:buFont typeface="Arial"/>
              <a:buNone/>
            </a:pPr>
            <a:r>
              <a:rPr b="0" i="0" lang="en-US" sz="700" u="none" cap="none" strike="noStrike">
                <a:solidFill>
                  <a:schemeClr val="lt1"/>
                </a:solidFill>
                <a:latin typeface="Calibri"/>
                <a:ea typeface="Calibri"/>
                <a:cs typeface="Calibri"/>
                <a:sym typeface="Calibri"/>
              </a:rPr>
              <a:t>Copyright 2018, WorkWave LLC. All rights reserved.</a:t>
            </a:r>
            <a:endParaRPr b="0" i="0" sz="7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Slide-Workflow-Image">
  <p:cSld name="OBJECT_1_1_1_1_1_1">
    <p:spTree>
      <p:nvGrpSpPr>
        <p:cNvPr id="25" name="Shape 25"/>
        <p:cNvGrpSpPr/>
        <p:nvPr/>
      </p:nvGrpSpPr>
      <p:grpSpPr>
        <a:xfrm>
          <a:off x="0" y="0"/>
          <a:ext cx="0" cy="0"/>
          <a:chOff x="0" y="0"/>
          <a:chExt cx="0" cy="0"/>
        </a:xfrm>
      </p:grpSpPr>
      <p:pic>
        <p:nvPicPr>
          <p:cNvPr id="26" name="Google Shape;26;p30"/>
          <p:cNvPicPr preferRelativeResize="0"/>
          <p:nvPr/>
        </p:nvPicPr>
        <p:blipFill rotWithShape="1">
          <a:blip r:embed="rId2">
            <a:alphaModFix/>
          </a:blip>
          <a:srcRect b="0" l="0" r="0" t="0"/>
          <a:stretch/>
        </p:blipFill>
        <p:spPr>
          <a:xfrm>
            <a:off x="0" y="6248920"/>
            <a:ext cx="12161827" cy="608091"/>
          </a:xfrm>
          <a:prstGeom prst="rect">
            <a:avLst/>
          </a:prstGeom>
          <a:noFill/>
          <a:ln>
            <a:noFill/>
          </a:ln>
        </p:spPr>
      </p:pic>
      <p:pic>
        <p:nvPicPr>
          <p:cNvPr id="27" name="Google Shape;27;p30"/>
          <p:cNvPicPr preferRelativeResize="0"/>
          <p:nvPr/>
        </p:nvPicPr>
        <p:blipFill rotWithShape="1">
          <a:blip r:embed="rId3">
            <a:alphaModFix/>
          </a:blip>
          <a:srcRect b="4329" l="0" r="0" t="4329"/>
          <a:stretch/>
        </p:blipFill>
        <p:spPr>
          <a:xfrm>
            <a:off x="8125" y="0"/>
            <a:ext cx="12161827" cy="6248926"/>
          </a:xfrm>
          <a:prstGeom prst="rect">
            <a:avLst/>
          </a:prstGeom>
          <a:noFill/>
          <a:ln>
            <a:noFill/>
          </a:ln>
        </p:spPr>
      </p:pic>
      <p:sp>
        <p:nvSpPr>
          <p:cNvPr id="28" name="Google Shape;28;p30"/>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30"/>
          <p:cNvSpPr txBox="1"/>
          <p:nvPr/>
        </p:nvSpPr>
        <p:spPr>
          <a:xfrm>
            <a:off x="9022463" y="6396245"/>
            <a:ext cx="2699700" cy="379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rgbClr val="002D5C"/>
                </a:solidFill>
                <a:latin typeface="Calibri"/>
                <a:ea typeface="Calibri"/>
                <a:cs typeface="Calibri"/>
                <a:sym typeface="Calibri"/>
              </a:rPr>
              <a:t>CONFIDENTIAL | workwave.com/service</a:t>
            </a:r>
            <a:endParaRPr b="0" i="0" sz="1000" u="none" cap="none" strike="noStrike">
              <a:solidFill>
                <a:srgbClr val="002D5C"/>
              </a:solidFill>
              <a:latin typeface="Calibri"/>
              <a:ea typeface="Calibri"/>
              <a:cs typeface="Calibri"/>
              <a:sym typeface="Calibri"/>
            </a:endParaRPr>
          </a:p>
          <a:p>
            <a:pPr indent="0" lvl="0" marL="0" marR="0" rtl="0" algn="r">
              <a:lnSpc>
                <a:spcPct val="100000"/>
              </a:lnSpc>
              <a:spcBef>
                <a:spcPts val="200"/>
              </a:spcBef>
              <a:spcAft>
                <a:spcPts val="0"/>
              </a:spcAft>
              <a:buClr>
                <a:srgbClr val="000000"/>
              </a:buClr>
              <a:buSzPts val="700"/>
              <a:buFont typeface="Arial"/>
              <a:buNone/>
            </a:pPr>
            <a:r>
              <a:rPr b="0" i="0" lang="en-US" sz="700" u="none" cap="none" strike="noStrike">
                <a:solidFill>
                  <a:srgbClr val="002D5C"/>
                </a:solidFill>
                <a:latin typeface="Calibri"/>
                <a:ea typeface="Calibri"/>
                <a:cs typeface="Calibri"/>
                <a:sym typeface="Calibri"/>
              </a:rPr>
              <a:t>Copyright 2018, WorkWave LLC. All rights reserved.</a:t>
            </a:r>
            <a:endParaRPr b="0" i="0" sz="700" u="none" cap="none" strike="noStrike">
              <a:solidFill>
                <a:srgbClr val="002D5C"/>
              </a:solidFill>
              <a:latin typeface="Calibri"/>
              <a:ea typeface="Calibri"/>
              <a:cs typeface="Calibri"/>
              <a:sym typeface="Calibri"/>
            </a:endParaRPr>
          </a:p>
        </p:txBody>
      </p:sp>
      <p:pic>
        <p:nvPicPr>
          <p:cNvPr id="30" name="Google Shape;30;p30"/>
          <p:cNvPicPr preferRelativeResize="0"/>
          <p:nvPr/>
        </p:nvPicPr>
        <p:blipFill rotWithShape="1">
          <a:blip r:embed="rId4">
            <a:alphaModFix/>
          </a:blip>
          <a:srcRect b="0" l="0" r="0" t="0"/>
          <a:stretch/>
        </p:blipFill>
        <p:spPr>
          <a:xfrm>
            <a:off x="-15093" y="430224"/>
            <a:ext cx="12192000" cy="768096"/>
          </a:xfrm>
          <a:prstGeom prst="rect">
            <a:avLst/>
          </a:prstGeom>
          <a:noFill/>
          <a:ln>
            <a:noFill/>
          </a:ln>
        </p:spPr>
      </p:pic>
      <p:sp>
        <p:nvSpPr>
          <p:cNvPr id="31" name="Google Shape;31;p30"/>
          <p:cNvSpPr txBox="1"/>
          <p:nvPr>
            <p:ph type="title"/>
          </p:nvPr>
        </p:nvSpPr>
        <p:spPr>
          <a:xfrm>
            <a:off x="456068" y="375444"/>
            <a:ext cx="11265900" cy="9054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reak-Slide-Generic Version">
  <p:cSld name="Break-Slide_1_2_1_1_1">
    <p:spTree>
      <p:nvGrpSpPr>
        <p:cNvPr id="32" name="Shape 32"/>
        <p:cNvGrpSpPr/>
        <p:nvPr/>
      </p:nvGrpSpPr>
      <p:grpSpPr>
        <a:xfrm>
          <a:off x="0" y="0"/>
          <a:ext cx="0" cy="0"/>
          <a:chOff x="0" y="0"/>
          <a:chExt cx="0" cy="0"/>
        </a:xfrm>
      </p:grpSpPr>
      <p:pic>
        <p:nvPicPr>
          <p:cNvPr id="33" name="Google Shape;33;p31"/>
          <p:cNvPicPr preferRelativeResize="0"/>
          <p:nvPr/>
        </p:nvPicPr>
        <p:blipFill rotWithShape="1">
          <a:blip r:embed="rId2">
            <a:alphaModFix/>
          </a:blip>
          <a:srcRect b="0" l="0" r="0" t="0"/>
          <a:stretch/>
        </p:blipFill>
        <p:spPr>
          <a:xfrm>
            <a:off x="0" y="0"/>
            <a:ext cx="12161827" cy="6841028"/>
          </a:xfrm>
          <a:prstGeom prst="rect">
            <a:avLst/>
          </a:prstGeom>
          <a:noFill/>
          <a:ln>
            <a:noFill/>
          </a:ln>
        </p:spPr>
      </p:pic>
      <p:sp>
        <p:nvSpPr>
          <p:cNvPr id="34" name="Google Shape;34;p31"/>
          <p:cNvSpPr txBox="1"/>
          <p:nvPr>
            <p:ph type="title"/>
          </p:nvPr>
        </p:nvSpPr>
        <p:spPr>
          <a:xfrm>
            <a:off x="456068" y="2976372"/>
            <a:ext cx="11265900" cy="905400"/>
          </a:xfrm>
          <a:prstGeom prst="rect">
            <a:avLst/>
          </a:prstGeom>
          <a:noFill/>
          <a:ln>
            <a:noFill/>
          </a:ln>
        </p:spPr>
        <p:txBody>
          <a:bodyPr anchorCtr="0" anchor="ctr" bIns="91425" lIns="91425" spcFirstLastPara="1" rIns="91425" wrap="square" tIns="91425">
            <a:noAutofit/>
          </a:bodyPr>
          <a:lstStyle>
            <a:lvl1pPr lvl="0" marR="0" algn="ctr">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5" name="Google Shape;35;p31"/>
          <p:cNvSpPr txBox="1"/>
          <p:nvPr/>
        </p:nvSpPr>
        <p:spPr>
          <a:xfrm>
            <a:off x="9022463" y="6396245"/>
            <a:ext cx="2699700" cy="379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Calibri"/>
                <a:ea typeface="Calibri"/>
                <a:cs typeface="Calibri"/>
                <a:sym typeface="Calibri"/>
              </a:rPr>
              <a:t>CONFIDENTIAL | workwave.com/service</a:t>
            </a:r>
            <a:endParaRPr b="0" i="0" sz="1000" u="none" cap="none" strike="noStrike">
              <a:solidFill>
                <a:schemeClr val="lt1"/>
              </a:solidFill>
              <a:latin typeface="Calibri"/>
              <a:ea typeface="Calibri"/>
              <a:cs typeface="Calibri"/>
              <a:sym typeface="Calibri"/>
            </a:endParaRPr>
          </a:p>
          <a:p>
            <a:pPr indent="0" lvl="0" marL="0" marR="0" rtl="0" algn="r">
              <a:lnSpc>
                <a:spcPct val="100000"/>
              </a:lnSpc>
              <a:spcBef>
                <a:spcPts val="200"/>
              </a:spcBef>
              <a:spcAft>
                <a:spcPts val="0"/>
              </a:spcAft>
              <a:buClr>
                <a:srgbClr val="000000"/>
              </a:buClr>
              <a:buSzPts val="700"/>
              <a:buFont typeface="Arial"/>
              <a:buNone/>
            </a:pPr>
            <a:r>
              <a:rPr b="0" i="0" lang="en-US" sz="700" u="none" cap="none" strike="noStrike">
                <a:solidFill>
                  <a:schemeClr val="lt1"/>
                </a:solidFill>
                <a:latin typeface="Calibri"/>
                <a:ea typeface="Calibri"/>
                <a:cs typeface="Calibri"/>
                <a:sym typeface="Calibri"/>
              </a:rPr>
              <a:t>Copyright 2018, WorkWave LLC. All rights reserved.</a:t>
            </a:r>
            <a:endParaRPr b="0" i="0" sz="7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Slide-Thumbs-Up-Image">
  <p:cSld name="OBJECT_1_2">
    <p:spTree>
      <p:nvGrpSpPr>
        <p:cNvPr id="36" name="Shape 36"/>
        <p:cNvGrpSpPr/>
        <p:nvPr/>
      </p:nvGrpSpPr>
      <p:grpSpPr>
        <a:xfrm>
          <a:off x="0" y="0"/>
          <a:ext cx="0" cy="0"/>
          <a:chOff x="0" y="0"/>
          <a:chExt cx="0" cy="0"/>
        </a:xfrm>
      </p:grpSpPr>
      <p:pic>
        <p:nvPicPr>
          <p:cNvPr id="37" name="Google Shape;37;p32"/>
          <p:cNvPicPr preferRelativeResize="0"/>
          <p:nvPr/>
        </p:nvPicPr>
        <p:blipFill rotWithShape="1">
          <a:blip r:embed="rId2">
            <a:alphaModFix/>
          </a:blip>
          <a:srcRect b="0" l="0" r="0" t="0"/>
          <a:stretch/>
        </p:blipFill>
        <p:spPr>
          <a:xfrm>
            <a:off x="0" y="6248920"/>
            <a:ext cx="12161827" cy="608091"/>
          </a:xfrm>
          <a:prstGeom prst="rect">
            <a:avLst/>
          </a:prstGeom>
          <a:noFill/>
          <a:ln>
            <a:noFill/>
          </a:ln>
        </p:spPr>
      </p:pic>
      <p:pic>
        <p:nvPicPr>
          <p:cNvPr id="38" name="Google Shape;38;p32"/>
          <p:cNvPicPr preferRelativeResize="0"/>
          <p:nvPr/>
        </p:nvPicPr>
        <p:blipFill rotWithShape="1">
          <a:blip r:embed="rId3">
            <a:alphaModFix/>
          </a:blip>
          <a:srcRect b="4329" l="0" r="0" t="4329"/>
          <a:stretch/>
        </p:blipFill>
        <p:spPr>
          <a:xfrm>
            <a:off x="8125" y="0"/>
            <a:ext cx="12161827" cy="6248926"/>
          </a:xfrm>
          <a:prstGeom prst="rect">
            <a:avLst/>
          </a:prstGeom>
          <a:noFill/>
          <a:ln>
            <a:noFill/>
          </a:ln>
        </p:spPr>
      </p:pic>
      <p:sp>
        <p:nvSpPr>
          <p:cNvPr id="39" name="Google Shape;39;p32"/>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32"/>
          <p:cNvSpPr txBox="1"/>
          <p:nvPr/>
        </p:nvSpPr>
        <p:spPr>
          <a:xfrm>
            <a:off x="9022463" y="6396245"/>
            <a:ext cx="2699700" cy="379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rgbClr val="002D5C"/>
                </a:solidFill>
                <a:latin typeface="Calibri"/>
                <a:ea typeface="Calibri"/>
                <a:cs typeface="Calibri"/>
                <a:sym typeface="Calibri"/>
              </a:rPr>
              <a:t>CONFIDENTIAL | workwave.com/service</a:t>
            </a:r>
            <a:endParaRPr b="0" i="0" sz="1000" u="none" cap="none" strike="noStrike">
              <a:solidFill>
                <a:srgbClr val="002D5C"/>
              </a:solidFill>
              <a:latin typeface="Calibri"/>
              <a:ea typeface="Calibri"/>
              <a:cs typeface="Calibri"/>
              <a:sym typeface="Calibri"/>
            </a:endParaRPr>
          </a:p>
          <a:p>
            <a:pPr indent="0" lvl="0" marL="0" marR="0" rtl="0" algn="r">
              <a:lnSpc>
                <a:spcPct val="100000"/>
              </a:lnSpc>
              <a:spcBef>
                <a:spcPts val="200"/>
              </a:spcBef>
              <a:spcAft>
                <a:spcPts val="0"/>
              </a:spcAft>
              <a:buClr>
                <a:srgbClr val="000000"/>
              </a:buClr>
              <a:buSzPts val="700"/>
              <a:buFont typeface="Arial"/>
              <a:buNone/>
            </a:pPr>
            <a:r>
              <a:rPr b="0" i="0" lang="en-US" sz="700" u="none" cap="none" strike="noStrike">
                <a:solidFill>
                  <a:srgbClr val="002D5C"/>
                </a:solidFill>
                <a:latin typeface="Calibri"/>
                <a:ea typeface="Calibri"/>
                <a:cs typeface="Calibri"/>
                <a:sym typeface="Calibri"/>
              </a:rPr>
              <a:t>Copyright 2018, WorkWave LLC. All rights reserved.</a:t>
            </a:r>
            <a:endParaRPr b="0" i="0" sz="700" u="none" cap="none" strike="noStrike">
              <a:solidFill>
                <a:srgbClr val="002D5C"/>
              </a:solidFill>
              <a:latin typeface="Calibri"/>
              <a:ea typeface="Calibri"/>
              <a:cs typeface="Calibri"/>
              <a:sym typeface="Calibri"/>
            </a:endParaRPr>
          </a:p>
        </p:txBody>
      </p:sp>
      <p:pic>
        <p:nvPicPr>
          <p:cNvPr id="41" name="Google Shape;41;p32"/>
          <p:cNvPicPr preferRelativeResize="0"/>
          <p:nvPr/>
        </p:nvPicPr>
        <p:blipFill rotWithShape="1">
          <a:blip r:embed="rId4">
            <a:alphaModFix/>
          </a:blip>
          <a:srcRect b="0" l="0" r="0" t="0"/>
          <a:stretch/>
        </p:blipFill>
        <p:spPr>
          <a:xfrm>
            <a:off x="-15093" y="430224"/>
            <a:ext cx="12192000" cy="768096"/>
          </a:xfrm>
          <a:prstGeom prst="rect">
            <a:avLst/>
          </a:prstGeom>
          <a:noFill/>
          <a:ln>
            <a:noFill/>
          </a:ln>
        </p:spPr>
      </p:pic>
      <p:sp>
        <p:nvSpPr>
          <p:cNvPr id="42" name="Google Shape;42;p32"/>
          <p:cNvSpPr txBox="1"/>
          <p:nvPr>
            <p:ph type="title"/>
          </p:nvPr>
        </p:nvSpPr>
        <p:spPr>
          <a:xfrm>
            <a:off x="456068" y="375444"/>
            <a:ext cx="11265900" cy="9054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estions-Slide">
  <p:cSld name="Break-Slide_1_1">
    <p:spTree>
      <p:nvGrpSpPr>
        <p:cNvPr id="43" name="Shape 43"/>
        <p:cNvGrpSpPr/>
        <p:nvPr/>
      </p:nvGrpSpPr>
      <p:grpSpPr>
        <a:xfrm>
          <a:off x="0" y="0"/>
          <a:ext cx="0" cy="0"/>
          <a:chOff x="0" y="0"/>
          <a:chExt cx="0" cy="0"/>
        </a:xfrm>
      </p:grpSpPr>
      <p:pic>
        <p:nvPicPr>
          <p:cNvPr id="44" name="Google Shape;44;p33"/>
          <p:cNvPicPr preferRelativeResize="0"/>
          <p:nvPr/>
        </p:nvPicPr>
        <p:blipFill rotWithShape="1">
          <a:blip r:embed="rId2">
            <a:alphaModFix/>
          </a:blip>
          <a:srcRect b="0" l="0" r="0" t="0"/>
          <a:stretch/>
        </p:blipFill>
        <p:spPr>
          <a:xfrm>
            <a:off x="0" y="0"/>
            <a:ext cx="12161827" cy="6841028"/>
          </a:xfrm>
          <a:prstGeom prst="rect">
            <a:avLst/>
          </a:prstGeom>
          <a:noFill/>
          <a:ln>
            <a:noFill/>
          </a:ln>
        </p:spPr>
      </p:pic>
      <p:sp>
        <p:nvSpPr>
          <p:cNvPr id="45" name="Google Shape;45;p33"/>
          <p:cNvSpPr txBox="1"/>
          <p:nvPr>
            <p:ph type="title"/>
          </p:nvPr>
        </p:nvSpPr>
        <p:spPr>
          <a:xfrm>
            <a:off x="456068" y="2976372"/>
            <a:ext cx="11265900" cy="905400"/>
          </a:xfrm>
          <a:prstGeom prst="rect">
            <a:avLst/>
          </a:prstGeom>
          <a:noFill/>
          <a:ln>
            <a:noFill/>
          </a:ln>
        </p:spPr>
        <p:txBody>
          <a:bodyPr anchorCtr="0" anchor="ctr" bIns="91425" lIns="91425" spcFirstLastPara="1" rIns="91425" wrap="square" tIns="91425">
            <a:noAutofit/>
          </a:bodyPr>
          <a:lstStyle>
            <a:lvl1pPr lvl="0" marR="0" algn="ctr">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6" name="Google Shape;46;p33"/>
          <p:cNvSpPr txBox="1"/>
          <p:nvPr/>
        </p:nvSpPr>
        <p:spPr>
          <a:xfrm>
            <a:off x="9022463" y="6396245"/>
            <a:ext cx="2699700" cy="379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Calibri"/>
                <a:ea typeface="Calibri"/>
                <a:cs typeface="Calibri"/>
                <a:sym typeface="Calibri"/>
              </a:rPr>
              <a:t>CONFIDENTIAL | workwave.com/service</a:t>
            </a:r>
            <a:endParaRPr b="0" i="0" sz="1000" u="none" cap="none" strike="noStrike">
              <a:solidFill>
                <a:schemeClr val="lt1"/>
              </a:solidFill>
              <a:latin typeface="Calibri"/>
              <a:ea typeface="Calibri"/>
              <a:cs typeface="Calibri"/>
              <a:sym typeface="Calibri"/>
            </a:endParaRPr>
          </a:p>
          <a:p>
            <a:pPr indent="0" lvl="0" marL="0" marR="0" rtl="0" algn="r">
              <a:lnSpc>
                <a:spcPct val="100000"/>
              </a:lnSpc>
              <a:spcBef>
                <a:spcPts val="200"/>
              </a:spcBef>
              <a:spcAft>
                <a:spcPts val="0"/>
              </a:spcAft>
              <a:buClr>
                <a:srgbClr val="000000"/>
              </a:buClr>
              <a:buSzPts val="700"/>
              <a:buFont typeface="Arial"/>
              <a:buNone/>
            </a:pPr>
            <a:r>
              <a:rPr b="0" i="0" lang="en-US" sz="700" u="none" cap="none" strike="noStrike">
                <a:solidFill>
                  <a:schemeClr val="lt1"/>
                </a:solidFill>
                <a:latin typeface="Calibri"/>
                <a:ea typeface="Calibri"/>
                <a:cs typeface="Calibri"/>
                <a:sym typeface="Calibri"/>
              </a:rPr>
              <a:t>Copyright 2018, WorkWave LLC. All rights reserved.</a:t>
            </a:r>
            <a:endParaRPr b="0" i="0" sz="7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Cleaning">
  <p:cSld name="TITLE_1">
    <p:spTree>
      <p:nvGrpSpPr>
        <p:cNvPr id="47" name="Shape 47"/>
        <p:cNvGrpSpPr/>
        <p:nvPr/>
      </p:nvGrpSpPr>
      <p:grpSpPr>
        <a:xfrm>
          <a:off x="0" y="0"/>
          <a:ext cx="0" cy="0"/>
          <a:chOff x="0" y="0"/>
          <a:chExt cx="0" cy="0"/>
        </a:xfrm>
      </p:grpSpPr>
      <p:pic>
        <p:nvPicPr>
          <p:cNvPr id="48" name="Google Shape;48;p34"/>
          <p:cNvPicPr preferRelativeResize="0"/>
          <p:nvPr/>
        </p:nvPicPr>
        <p:blipFill rotWithShape="1">
          <a:blip r:embed="rId2">
            <a:alphaModFix/>
          </a:blip>
          <a:srcRect b="0" l="0" r="0" t="0"/>
          <a:stretch/>
        </p:blipFill>
        <p:spPr>
          <a:xfrm>
            <a:off x="0" y="3079750"/>
            <a:ext cx="12161827" cy="3768900"/>
          </a:xfrm>
          <a:prstGeom prst="rect">
            <a:avLst/>
          </a:prstGeom>
          <a:noFill/>
          <a:ln>
            <a:noFill/>
          </a:ln>
        </p:spPr>
      </p:pic>
      <p:sp>
        <p:nvSpPr>
          <p:cNvPr id="49" name="Google Shape;49;p34"/>
          <p:cNvSpPr txBox="1"/>
          <p:nvPr>
            <p:ph type="ctrTitle"/>
          </p:nvPr>
        </p:nvSpPr>
        <p:spPr>
          <a:xfrm>
            <a:off x="458560" y="312894"/>
            <a:ext cx="11263500" cy="908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2D5C"/>
              </a:buClr>
              <a:buSzPts val="5000"/>
              <a:buFont typeface="Calibri"/>
              <a:buNone/>
              <a:defRPr b="0" i="0" sz="5000" u="none" cap="none" strike="noStrike">
                <a:solidFill>
                  <a:srgbClr val="002D5C"/>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0" name="Google Shape;50;p34"/>
          <p:cNvSpPr txBox="1"/>
          <p:nvPr>
            <p:ph idx="1" type="subTitle"/>
          </p:nvPr>
        </p:nvSpPr>
        <p:spPr>
          <a:xfrm>
            <a:off x="457313" y="1431195"/>
            <a:ext cx="11264700" cy="479700"/>
          </a:xfrm>
          <a:prstGeom prst="rect">
            <a:avLst/>
          </a:prstGeom>
          <a:noFill/>
          <a:ln>
            <a:noFill/>
          </a:ln>
        </p:spPr>
        <p:txBody>
          <a:bodyPr anchorCtr="0" anchor="t" bIns="91425" lIns="91425" spcFirstLastPara="1" rIns="91425" wrap="square" tIns="91425">
            <a:noAutofit/>
          </a:bodyPr>
          <a:lstStyle>
            <a:lvl1pPr lvl="0" marR="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51" name="Google Shape;51;p34"/>
          <p:cNvSpPr txBox="1"/>
          <p:nvPr/>
        </p:nvSpPr>
        <p:spPr>
          <a:xfrm>
            <a:off x="9022463" y="6396245"/>
            <a:ext cx="2699700" cy="379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rgbClr val="002D5C"/>
                </a:solidFill>
                <a:latin typeface="Calibri"/>
                <a:ea typeface="Calibri"/>
                <a:cs typeface="Calibri"/>
                <a:sym typeface="Calibri"/>
              </a:rPr>
              <a:t>CONFIDENTIAL | workwave.com/service</a:t>
            </a:r>
            <a:endParaRPr b="0" i="0" sz="1000" u="none" cap="none" strike="noStrike">
              <a:solidFill>
                <a:srgbClr val="002D5C"/>
              </a:solidFill>
              <a:latin typeface="Calibri"/>
              <a:ea typeface="Calibri"/>
              <a:cs typeface="Calibri"/>
              <a:sym typeface="Calibri"/>
            </a:endParaRPr>
          </a:p>
          <a:p>
            <a:pPr indent="0" lvl="0" marL="0" marR="0" rtl="0" algn="r">
              <a:lnSpc>
                <a:spcPct val="100000"/>
              </a:lnSpc>
              <a:spcBef>
                <a:spcPts val="200"/>
              </a:spcBef>
              <a:spcAft>
                <a:spcPts val="0"/>
              </a:spcAft>
              <a:buClr>
                <a:srgbClr val="000000"/>
              </a:buClr>
              <a:buSzPts val="700"/>
              <a:buFont typeface="Arial"/>
              <a:buNone/>
            </a:pPr>
            <a:r>
              <a:rPr b="0" i="0" lang="en-US" sz="700" u="none" cap="none" strike="noStrike">
                <a:solidFill>
                  <a:srgbClr val="002D5C"/>
                </a:solidFill>
                <a:latin typeface="Calibri"/>
                <a:ea typeface="Calibri"/>
                <a:cs typeface="Calibri"/>
                <a:sym typeface="Calibri"/>
              </a:rPr>
              <a:t>Copyright 2018, WorkWave LLC. All rights reserved.</a:t>
            </a:r>
            <a:endParaRPr b="0" i="0" sz="700" u="none" cap="none" strike="noStrike">
              <a:solidFill>
                <a:srgbClr val="002D5C"/>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Lawn &amp; Landscape">
  <p:cSld name="TITLE_1_1">
    <p:spTree>
      <p:nvGrpSpPr>
        <p:cNvPr id="52" name="Shape 52"/>
        <p:cNvGrpSpPr/>
        <p:nvPr/>
      </p:nvGrpSpPr>
      <p:grpSpPr>
        <a:xfrm>
          <a:off x="0" y="0"/>
          <a:ext cx="0" cy="0"/>
          <a:chOff x="0" y="0"/>
          <a:chExt cx="0" cy="0"/>
        </a:xfrm>
      </p:grpSpPr>
      <p:pic>
        <p:nvPicPr>
          <p:cNvPr id="53" name="Google Shape;53;p35"/>
          <p:cNvPicPr preferRelativeResize="0"/>
          <p:nvPr/>
        </p:nvPicPr>
        <p:blipFill rotWithShape="1">
          <a:blip r:embed="rId2">
            <a:alphaModFix/>
          </a:blip>
          <a:srcRect b="0" l="0" r="0" t="0"/>
          <a:stretch/>
        </p:blipFill>
        <p:spPr>
          <a:xfrm>
            <a:off x="0" y="3079750"/>
            <a:ext cx="12161827" cy="3768900"/>
          </a:xfrm>
          <a:prstGeom prst="rect">
            <a:avLst/>
          </a:prstGeom>
          <a:noFill/>
          <a:ln>
            <a:noFill/>
          </a:ln>
        </p:spPr>
      </p:pic>
      <p:sp>
        <p:nvSpPr>
          <p:cNvPr id="54" name="Google Shape;54;p35"/>
          <p:cNvSpPr txBox="1"/>
          <p:nvPr>
            <p:ph type="ctrTitle"/>
          </p:nvPr>
        </p:nvSpPr>
        <p:spPr>
          <a:xfrm>
            <a:off x="458560" y="312894"/>
            <a:ext cx="11263500" cy="908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2D5C"/>
              </a:buClr>
              <a:buSzPts val="5000"/>
              <a:buFont typeface="Calibri"/>
              <a:buNone/>
              <a:defRPr b="0" i="0" sz="5000" u="none" cap="none" strike="noStrike">
                <a:solidFill>
                  <a:srgbClr val="002D5C"/>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5" name="Google Shape;55;p35"/>
          <p:cNvSpPr txBox="1"/>
          <p:nvPr>
            <p:ph idx="1" type="subTitle"/>
          </p:nvPr>
        </p:nvSpPr>
        <p:spPr>
          <a:xfrm>
            <a:off x="457313" y="1431195"/>
            <a:ext cx="11264700" cy="479700"/>
          </a:xfrm>
          <a:prstGeom prst="rect">
            <a:avLst/>
          </a:prstGeom>
          <a:noFill/>
          <a:ln>
            <a:noFill/>
          </a:ln>
        </p:spPr>
        <p:txBody>
          <a:bodyPr anchorCtr="0" anchor="t" bIns="91425" lIns="91425" spcFirstLastPara="1" rIns="91425" wrap="square" tIns="91425">
            <a:noAutofit/>
          </a:bodyPr>
          <a:lstStyle>
            <a:lvl1pPr lvl="0" marR="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56" name="Google Shape;56;p35"/>
          <p:cNvSpPr txBox="1"/>
          <p:nvPr/>
        </p:nvSpPr>
        <p:spPr>
          <a:xfrm>
            <a:off x="9022463" y="6396245"/>
            <a:ext cx="2699700" cy="379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rgbClr val="002D5C"/>
                </a:solidFill>
                <a:latin typeface="Calibri"/>
                <a:ea typeface="Calibri"/>
                <a:cs typeface="Calibri"/>
                <a:sym typeface="Calibri"/>
              </a:rPr>
              <a:t>CONFIDENTIAL | workwave.com/service</a:t>
            </a:r>
            <a:endParaRPr b="0" i="0" sz="1000" u="none" cap="none" strike="noStrike">
              <a:solidFill>
                <a:srgbClr val="002D5C"/>
              </a:solidFill>
              <a:latin typeface="Calibri"/>
              <a:ea typeface="Calibri"/>
              <a:cs typeface="Calibri"/>
              <a:sym typeface="Calibri"/>
            </a:endParaRPr>
          </a:p>
          <a:p>
            <a:pPr indent="0" lvl="0" marL="0" marR="0" rtl="0" algn="r">
              <a:lnSpc>
                <a:spcPct val="100000"/>
              </a:lnSpc>
              <a:spcBef>
                <a:spcPts val="200"/>
              </a:spcBef>
              <a:spcAft>
                <a:spcPts val="0"/>
              </a:spcAft>
              <a:buClr>
                <a:srgbClr val="000000"/>
              </a:buClr>
              <a:buSzPts val="700"/>
              <a:buFont typeface="Arial"/>
              <a:buNone/>
            </a:pPr>
            <a:r>
              <a:rPr b="0" i="0" lang="en-US" sz="700" u="none" cap="none" strike="noStrike">
                <a:solidFill>
                  <a:srgbClr val="002D5C"/>
                </a:solidFill>
                <a:latin typeface="Calibri"/>
                <a:ea typeface="Calibri"/>
                <a:cs typeface="Calibri"/>
                <a:sym typeface="Calibri"/>
              </a:rPr>
              <a:t>Copyright 2018, WorkWave LLC. All rights reserved.</a:t>
            </a:r>
            <a:endParaRPr b="0" i="0" sz="700" u="none" cap="none" strike="noStrike">
              <a:solidFill>
                <a:srgbClr val="002D5C"/>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Slide">
  <p:cSld name="OBJECT_2">
    <p:spTree>
      <p:nvGrpSpPr>
        <p:cNvPr id="57" name="Shape 57"/>
        <p:cNvGrpSpPr/>
        <p:nvPr/>
      </p:nvGrpSpPr>
      <p:grpSpPr>
        <a:xfrm>
          <a:off x="0" y="0"/>
          <a:ext cx="0" cy="0"/>
          <a:chOff x="0" y="0"/>
          <a:chExt cx="0" cy="0"/>
        </a:xfrm>
      </p:grpSpPr>
      <p:pic>
        <p:nvPicPr>
          <p:cNvPr id="58" name="Google Shape;58;p36"/>
          <p:cNvPicPr preferRelativeResize="0"/>
          <p:nvPr/>
        </p:nvPicPr>
        <p:blipFill rotWithShape="1">
          <a:blip r:embed="rId2">
            <a:alphaModFix/>
          </a:blip>
          <a:srcRect b="0" l="0" r="0" t="0"/>
          <a:stretch/>
        </p:blipFill>
        <p:spPr>
          <a:xfrm>
            <a:off x="0" y="6248920"/>
            <a:ext cx="12161827" cy="608091"/>
          </a:xfrm>
          <a:prstGeom prst="rect">
            <a:avLst/>
          </a:prstGeom>
          <a:noFill/>
          <a:ln>
            <a:noFill/>
          </a:ln>
        </p:spPr>
      </p:pic>
      <p:sp>
        <p:nvSpPr>
          <p:cNvPr id="59" name="Google Shape;59;p36"/>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36"/>
          <p:cNvSpPr txBox="1"/>
          <p:nvPr/>
        </p:nvSpPr>
        <p:spPr>
          <a:xfrm>
            <a:off x="9022463" y="6396245"/>
            <a:ext cx="2699700" cy="3795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rgbClr val="002D5C"/>
                </a:solidFill>
                <a:latin typeface="Calibri"/>
                <a:ea typeface="Calibri"/>
                <a:cs typeface="Calibri"/>
                <a:sym typeface="Calibri"/>
              </a:rPr>
              <a:t>CONFIDENTIAL | workwave.com/service</a:t>
            </a:r>
            <a:endParaRPr b="0" i="0" sz="1000" u="none" cap="none" strike="noStrike">
              <a:solidFill>
                <a:srgbClr val="002D5C"/>
              </a:solidFill>
              <a:latin typeface="Calibri"/>
              <a:ea typeface="Calibri"/>
              <a:cs typeface="Calibri"/>
              <a:sym typeface="Calibri"/>
            </a:endParaRPr>
          </a:p>
          <a:p>
            <a:pPr indent="0" lvl="0" marL="0" marR="0" rtl="0" algn="r">
              <a:lnSpc>
                <a:spcPct val="100000"/>
              </a:lnSpc>
              <a:spcBef>
                <a:spcPts val="200"/>
              </a:spcBef>
              <a:spcAft>
                <a:spcPts val="0"/>
              </a:spcAft>
              <a:buClr>
                <a:srgbClr val="000000"/>
              </a:buClr>
              <a:buSzPts val="700"/>
              <a:buFont typeface="Arial"/>
              <a:buNone/>
            </a:pPr>
            <a:r>
              <a:rPr b="0" i="0" lang="en-US" sz="700" u="none" cap="none" strike="noStrike">
                <a:solidFill>
                  <a:srgbClr val="002D5C"/>
                </a:solidFill>
                <a:latin typeface="Calibri"/>
                <a:ea typeface="Calibri"/>
                <a:cs typeface="Calibri"/>
                <a:sym typeface="Calibri"/>
              </a:rPr>
              <a:t>Copyright 2018, WorkWave LLC. All rights reserved.</a:t>
            </a:r>
            <a:endParaRPr b="0" i="0" sz="700" u="none" cap="none" strike="noStrike">
              <a:solidFill>
                <a:srgbClr val="002D5C"/>
              </a:solidFill>
              <a:latin typeface="Calibri"/>
              <a:ea typeface="Calibri"/>
              <a:cs typeface="Calibri"/>
              <a:sym typeface="Calibri"/>
            </a:endParaRPr>
          </a:p>
        </p:txBody>
      </p:sp>
      <p:pic>
        <p:nvPicPr>
          <p:cNvPr id="61" name="Google Shape;61;p36"/>
          <p:cNvPicPr preferRelativeResize="0"/>
          <p:nvPr/>
        </p:nvPicPr>
        <p:blipFill rotWithShape="1">
          <a:blip r:embed="rId3">
            <a:alphaModFix/>
          </a:blip>
          <a:srcRect b="0" l="0" r="0" t="0"/>
          <a:stretch/>
        </p:blipFill>
        <p:spPr>
          <a:xfrm>
            <a:off x="-15093" y="430224"/>
            <a:ext cx="12192000" cy="768096"/>
          </a:xfrm>
          <a:prstGeom prst="rect">
            <a:avLst/>
          </a:prstGeom>
          <a:noFill/>
          <a:ln>
            <a:noFill/>
          </a:ln>
        </p:spPr>
      </p:pic>
      <p:sp>
        <p:nvSpPr>
          <p:cNvPr id="62" name="Google Shape;62;p36"/>
          <p:cNvSpPr txBox="1"/>
          <p:nvPr>
            <p:ph type="title"/>
          </p:nvPr>
        </p:nvSpPr>
        <p:spPr>
          <a:xfrm>
            <a:off x="456068" y="375444"/>
            <a:ext cx="11265900" cy="9054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836125" y="365125"/>
            <a:ext cx="10489500" cy="13257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7"/>
          <p:cNvSpPr txBox="1"/>
          <p:nvPr>
            <p:ph idx="1" type="body"/>
          </p:nvPr>
        </p:nvSpPr>
        <p:spPr>
          <a:xfrm>
            <a:off x="836125" y="1825625"/>
            <a:ext cx="10489500" cy="43512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7"/>
          <p:cNvSpPr txBox="1"/>
          <p:nvPr>
            <p:ph idx="10" type="dt"/>
          </p:nvPr>
        </p:nvSpPr>
        <p:spPr>
          <a:xfrm>
            <a:off x="836125" y="6356350"/>
            <a:ext cx="27363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11" type="ftr"/>
          </p:nvPr>
        </p:nvSpPr>
        <p:spPr>
          <a:xfrm>
            <a:off x="4028605" y="6356350"/>
            <a:ext cx="4104600" cy="365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7"/>
          <p:cNvSpPr txBox="1"/>
          <p:nvPr>
            <p:ph idx="12" type="sldNum"/>
          </p:nvPr>
        </p:nvSpPr>
        <p:spPr>
          <a:xfrm>
            <a:off x="8589289" y="6356350"/>
            <a:ext cx="27363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hyperlink" Target="https://open.spotify.com/playlist/3qWwXpMVewT8676Fk4zfSl?si=y-zf4THURQSVsmGGnzGQTQ"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
          <p:cNvSpPr txBox="1"/>
          <p:nvPr>
            <p:ph type="ctrTitle"/>
          </p:nvPr>
        </p:nvSpPr>
        <p:spPr>
          <a:xfrm>
            <a:off x="458560" y="312894"/>
            <a:ext cx="11263500" cy="908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000"/>
              <a:buNone/>
            </a:pPr>
            <a:r>
              <a:rPr lang="en-US"/>
              <a:t>WorkWave Service Internal Training</a:t>
            </a:r>
            <a:endParaRPr/>
          </a:p>
        </p:txBody>
      </p:sp>
      <p:sp>
        <p:nvSpPr>
          <p:cNvPr id="128" name="Google Shape;128;p1"/>
          <p:cNvSpPr txBox="1"/>
          <p:nvPr>
            <p:ph idx="1" type="subTitle"/>
          </p:nvPr>
        </p:nvSpPr>
        <p:spPr>
          <a:xfrm>
            <a:off x="457313" y="1431195"/>
            <a:ext cx="11264700" cy="479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1000"/>
              </a:spcBef>
              <a:spcAft>
                <a:spcPts val="0"/>
              </a:spcAft>
              <a:buSzPts val="2400"/>
              <a:buNone/>
            </a:pPr>
            <a:r>
              <a:rPr lang="en-US"/>
              <a:t>Managing the Schedule and Finances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10"/>
          <p:cNvSpPr txBox="1"/>
          <p:nvPr>
            <p:ph type="title"/>
          </p:nvPr>
        </p:nvSpPr>
        <p:spPr>
          <a:xfrm>
            <a:off x="456068" y="2976372"/>
            <a:ext cx="11265900" cy="9054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4400"/>
              <a:buNone/>
            </a:pPr>
            <a:r>
              <a:rPr lang="en-US"/>
              <a:t>To WorkWave Service!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11"/>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90000"/>
              </a:lnSpc>
              <a:spcBef>
                <a:spcPts val="1000"/>
              </a:spcBef>
              <a:spcAft>
                <a:spcPts val="0"/>
              </a:spcAft>
              <a:buClr>
                <a:schemeClr val="dk1"/>
              </a:buClr>
              <a:buSzPts val="2800"/>
              <a:buFont typeface="Arial"/>
              <a:buChar char="•"/>
            </a:pPr>
            <a:r>
              <a:rPr lang="en-US"/>
              <a:t>Commitments are a way for users to “lock” the appointment time</a:t>
            </a:r>
            <a:endParaRPr/>
          </a:p>
          <a:p>
            <a:pPr indent="-406400" lvl="0" marL="457200" marR="0" rtl="0" algn="l">
              <a:lnSpc>
                <a:spcPct val="90000"/>
              </a:lnSpc>
              <a:spcBef>
                <a:spcPts val="1000"/>
              </a:spcBef>
              <a:spcAft>
                <a:spcPts val="0"/>
              </a:spcAft>
              <a:buClr>
                <a:schemeClr val="dk1"/>
              </a:buClr>
              <a:buSzPts val="2800"/>
              <a:buFont typeface="Arial"/>
              <a:buChar char="•"/>
            </a:pPr>
            <a:r>
              <a:rPr lang="en-US"/>
              <a:t>Customer response can be logged manually</a:t>
            </a:r>
            <a:endParaRPr/>
          </a:p>
          <a:p>
            <a:pPr indent="-406400" lvl="0" marL="457200" marR="0" rtl="0" algn="l">
              <a:lnSpc>
                <a:spcPct val="90000"/>
              </a:lnSpc>
              <a:spcBef>
                <a:spcPts val="1000"/>
              </a:spcBef>
              <a:spcAft>
                <a:spcPts val="0"/>
              </a:spcAft>
              <a:buClr>
                <a:schemeClr val="dk1"/>
              </a:buClr>
              <a:buSzPts val="2800"/>
              <a:buFont typeface="Arial"/>
              <a:buChar char="•"/>
            </a:pPr>
            <a:r>
              <a:rPr lang="en-US"/>
              <a:t>Users can also email/text a confirmation request to customer (premium feature)</a:t>
            </a:r>
            <a:endParaRPr/>
          </a:p>
          <a:p>
            <a:pPr indent="-406400" lvl="0" marL="457200" marR="0" rtl="0" algn="l">
              <a:lnSpc>
                <a:spcPct val="90000"/>
              </a:lnSpc>
              <a:spcBef>
                <a:spcPts val="1000"/>
              </a:spcBef>
              <a:spcAft>
                <a:spcPts val="0"/>
              </a:spcAft>
              <a:buClr>
                <a:schemeClr val="dk1"/>
              </a:buClr>
              <a:buSzPts val="2800"/>
              <a:buFont typeface="Arial"/>
              <a:buChar char="•"/>
            </a:pPr>
            <a:r>
              <a:rPr lang="en-US"/>
              <a:t>Can be done for jobs individually, or for the entire day</a:t>
            </a:r>
            <a:endParaRPr/>
          </a:p>
          <a:p>
            <a:pPr indent="-406400" lvl="0" marL="457200" marR="0" rtl="0" algn="l">
              <a:lnSpc>
                <a:spcPct val="90000"/>
              </a:lnSpc>
              <a:spcBef>
                <a:spcPts val="1000"/>
              </a:spcBef>
              <a:spcAft>
                <a:spcPts val="0"/>
              </a:spcAft>
              <a:buClr>
                <a:schemeClr val="dk1"/>
              </a:buClr>
              <a:buSzPts val="2800"/>
              <a:buFont typeface="Arial"/>
              <a:buChar char="•"/>
            </a:pPr>
            <a:r>
              <a:rPr lang="en-US"/>
              <a:t>Jobs can still be rescheduled even if committed – status is yellow</a:t>
            </a:r>
            <a:endParaRPr/>
          </a:p>
        </p:txBody>
      </p:sp>
      <p:sp>
        <p:nvSpPr>
          <p:cNvPr id="190" name="Google Shape;190;p11"/>
          <p:cNvSpPr txBox="1"/>
          <p:nvPr>
            <p:ph type="title"/>
          </p:nvPr>
        </p:nvSpPr>
        <p:spPr>
          <a:xfrm>
            <a:off x="456068" y="375444"/>
            <a:ext cx="11265900" cy="9054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4400"/>
              <a:buFont typeface="Calibri"/>
              <a:buNone/>
            </a:pPr>
            <a:r>
              <a:rPr lang="en-US"/>
              <a:t>Commitments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12"/>
          <p:cNvSpPr txBox="1"/>
          <p:nvPr>
            <p:ph type="title"/>
          </p:nvPr>
        </p:nvSpPr>
        <p:spPr>
          <a:xfrm>
            <a:off x="456068" y="2976372"/>
            <a:ext cx="11265900" cy="9054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4400"/>
              <a:buNone/>
            </a:pPr>
            <a:r>
              <a:rPr lang="en-US"/>
              <a:t>Let’s Close Jobs!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13"/>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90000"/>
              </a:lnSpc>
              <a:spcBef>
                <a:spcPts val="1000"/>
              </a:spcBef>
              <a:spcAft>
                <a:spcPts val="0"/>
              </a:spcAft>
              <a:buClr>
                <a:schemeClr val="dk1"/>
              </a:buClr>
              <a:buSzPts val="2800"/>
              <a:buFont typeface="Arial"/>
              <a:buChar char="•"/>
            </a:pPr>
            <a:r>
              <a:rPr lang="en-US"/>
              <a:t>Closing a work order is the only way that WWS knows the job has been finished</a:t>
            </a:r>
            <a:br>
              <a:rPr lang="en-US"/>
            </a:br>
            <a:endParaRPr/>
          </a:p>
          <a:p>
            <a:pPr indent="-406400" lvl="0" marL="457200" marR="0" rtl="0" algn="l">
              <a:lnSpc>
                <a:spcPct val="90000"/>
              </a:lnSpc>
              <a:spcBef>
                <a:spcPts val="1000"/>
              </a:spcBef>
              <a:spcAft>
                <a:spcPts val="0"/>
              </a:spcAft>
              <a:buClr>
                <a:schemeClr val="dk1"/>
              </a:buClr>
              <a:buSzPts val="2800"/>
              <a:buFont typeface="Arial"/>
              <a:buChar char="•"/>
            </a:pPr>
            <a:r>
              <a:rPr lang="en-US"/>
              <a:t>Jobs can only be closed manually via Billing 🡪 Work Orders</a:t>
            </a:r>
            <a:br>
              <a:rPr lang="en-US"/>
            </a:br>
            <a:endParaRPr/>
          </a:p>
          <a:p>
            <a:pPr indent="0" lvl="0" marL="50800" rtl="0" algn="l">
              <a:lnSpc>
                <a:spcPct val="90000"/>
              </a:lnSpc>
              <a:spcBef>
                <a:spcPts val="1000"/>
              </a:spcBef>
              <a:spcAft>
                <a:spcPts val="0"/>
              </a:spcAft>
              <a:buSzPts val="2800"/>
              <a:buNone/>
            </a:pPr>
            <a:r>
              <a:t/>
            </a:r>
            <a:endParaRPr/>
          </a:p>
        </p:txBody>
      </p:sp>
      <p:sp>
        <p:nvSpPr>
          <p:cNvPr id="202" name="Google Shape;202;p13"/>
          <p:cNvSpPr txBox="1"/>
          <p:nvPr>
            <p:ph type="title"/>
          </p:nvPr>
        </p:nvSpPr>
        <p:spPr>
          <a:xfrm>
            <a:off x="456068" y="375444"/>
            <a:ext cx="11265900" cy="9054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4400"/>
              <a:buFont typeface="Calibri"/>
              <a:buNone/>
            </a:pPr>
            <a:r>
              <a:rPr lang="en-US"/>
              <a:t>Background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14"/>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90000"/>
              </a:lnSpc>
              <a:spcBef>
                <a:spcPts val="1000"/>
              </a:spcBef>
              <a:spcAft>
                <a:spcPts val="0"/>
              </a:spcAft>
              <a:buClr>
                <a:schemeClr val="dk1"/>
              </a:buClr>
              <a:buSzPts val="2800"/>
              <a:buFont typeface="Arial"/>
              <a:buChar char="•"/>
            </a:pPr>
            <a:r>
              <a:rPr lang="en-US"/>
              <a:t>Reconciling allows users to make any final changes to the work order before closing</a:t>
            </a:r>
            <a:endParaRPr/>
          </a:p>
          <a:p>
            <a:pPr indent="-381000" lvl="1" marL="914400" rtl="0" algn="l">
              <a:lnSpc>
                <a:spcPct val="90000"/>
              </a:lnSpc>
              <a:spcBef>
                <a:spcPts val="500"/>
              </a:spcBef>
              <a:spcAft>
                <a:spcPts val="0"/>
              </a:spcAft>
              <a:buSzPts val="2400"/>
              <a:buChar char="•"/>
            </a:pPr>
            <a:r>
              <a:rPr lang="en-US"/>
              <a:t>Adding/removing services</a:t>
            </a:r>
            <a:endParaRPr/>
          </a:p>
          <a:p>
            <a:pPr indent="-381000" lvl="1" marL="914400" rtl="0" algn="l">
              <a:lnSpc>
                <a:spcPct val="90000"/>
              </a:lnSpc>
              <a:spcBef>
                <a:spcPts val="500"/>
              </a:spcBef>
              <a:spcAft>
                <a:spcPts val="0"/>
              </a:spcAft>
              <a:buSzPts val="2400"/>
              <a:buChar char="•"/>
            </a:pPr>
            <a:r>
              <a:rPr lang="en-US"/>
              <a:t>Applying discounts</a:t>
            </a:r>
            <a:endParaRPr/>
          </a:p>
          <a:p>
            <a:pPr indent="-381000" lvl="1" marL="914400" rtl="0" algn="l">
              <a:lnSpc>
                <a:spcPct val="90000"/>
              </a:lnSpc>
              <a:spcBef>
                <a:spcPts val="500"/>
              </a:spcBef>
              <a:spcAft>
                <a:spcPts val="0"/>
              </a:spcAft>
              <a:buSzPts val="2400"/>
              <a:buChar char="•"/>
            </a:pPr>
            <a:r>
              <a:rPr lang="en-US"/>
              <a:t>Moving appointment</a:t>
            </a:r>
            <a:endParaRPr/>
          </a:p>
          <a:p>
            <a:pPr indent="-381000" lvl="1" marL="914400" rtl="0" algn="l">
              <a:lnSpc>
                <a:spcPct val="90000"/>
              </a:lnSpc>
              <a:spcBef>
                <a:spcPts val="500"/>
              </a:spcBef>
              <a:spcAft>
                <a:spcPts val="0"/>
              </a:spcAft>
              <a:buSzPts val="2400"/>
              <a:buChar char="•"/>
            </a:pPr>
            <a:r>
              <a:rPr lang="en-US"/>
              <a:t>Adding/reviewing notes</a:t>
            </a:r>
            <a:endParaRPr/>
          </a:p>
          <a:p>
            <a:pPr indent="-381000" lvl="1" marL="914400" rtl="0" algn="l">
              <a:lnSpc>
                <a:spcPct val="90000"/>
              </a:lnSpc>
              <a:spcBef>
                <a:spcPts val="500"/>
              </a:spcBef>
              <a:spcAft>
                <a:spcPts val="0"/>
              </a:spcAft>
              <a:buSzPts val="2400"/>
              <a:buChar char="•"/>
            </a:pPr>
            <a:r>
              <a:rPr lang="en-US"/>
              <a:t>Updating team assignments</a:t>
            </a:r>
            <a:endParaRPr/>
          </a:p>
          <a:p>
            <a:pPr indent="-381000" lvl="1" marL="914400" rtl="0" algn="l">
              <a:lnSpc>
                <a:spcPct val="90000"/>
              </a:lnSpc>
              <a:spcBef>
                <a:spcPts val="500"/>
              </a:spcBef>
              <a:spcAft>
                <a:spcPts val="0"/>
              </a:spcAft>
              <a:buSzPts val="2400"/>
              <a:buChar char="•"/>
            </a:pPr>
            <a:r>
              <a:rPr lang="en-US"/>
              <a:t>Logging time in/time out</a:t>
            </a:r>
            <a:endParaRPr/>
          </a:p>
          <a:p>
            <a:pPr indent="-381000" lvl="1" marL="914400" rtl="0" algn="l">
              <a:lnSpc>
                <a:spcPct val="90000"/>
              </a:lnSpc>
              <a:spcBef>
                <a:spcPts val="500"/>
              </a:spcBef>
              <a:spcAft>
                <a:spcPts val="0"/>
              </a:spcAft>
              <a:buSzPts val="2400"/>
              <a:buChar char="•"/>
            </a:pPr>
            <a:r>
              <a:rPr lang="en-US"/>
              <a:t>Switching to man-hour pricing</a:t>
            </a:r>
            <a:endParaRPr/>
          </a:p>
          <a:p>
            <a:pPr indent="-381000" lvl="1" marL="914400" rtl="0" algn="l">
              <a:lnSpc>
                <a:spcPct val="90000"/>
              </a:lnSpc>
              <a:spcBef>
                <a:spcPts val="500"/>
              </a:spcBef>
              <a:spcAft>
                <a:spcPts val="0"/>
              </a:spcAft>
              <a:buSzPts val="2400"/>
              <a:buChar char="•"/>
            </a:pPr>
            <a:r>
              <a:rPr lang="en-US"/>
              <a:t>Resetting started appointments</a:t>
            </a:r>
            <a:endParaRPr/>
          </a:p>
        </p:txBody>
      </p:sp>
      <p:sp>
        <p:nvSpPr>
          <p:cNvPr id="208" name="Google Shape;208;p14"/>
          <p:cNvSpPr txBox="1"/>
          <p:nvPr>
            <p:ph type="title"/>
          </p:nvPr>
        </p:nvSpPr>
        <p:spPr>
          <a:xfrm>
            <a:off x="456068" y="375444"/>
            <a:ext cx="11265900" cy="9054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4400"/>
              <a:buFont typeface="Calibri"/>
              <a:buNone/>
            </a:pPr>
            <a:r>
              <a:rPr lang="en-US"/>
              <a:t>Reconciling Work Orders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15"/>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90000"/>
              </a:lnSpc>
              <a:spcBef>
                <a:spcPts val="1000"/>
              </a:spcBef>
              <a:spcAft>
                <a:spcPts val="0"/>
              </a:spcAft>
              <a:buClr>
                <a:schemeClr val="dk1"/>
              </a:buClr>
              <a:buSzPts val="2800"/>
              <a:buFont typeface="Arial"/>
              <a:buChar char="•"/>
            </a:pPr>
            <a:r>
              <a:rPr lang="en-US"/>
              <a:t>The close view consolidates jobs by day and technician</a:t>
            </a:r>
            <a:endParaRPr/>
          </a:p>
          <a:p>
            <a:pPr indent="-406400" lvl="0" marL="457200" marR="0" rtl="0" algn="l">
              <a:lnSpc>
                <a:spcPct val="90000"/>
              </a:lnSpc>
              <a:spcBef>
                <a:spcPts val="1000"/>
              </a:spcBef>
              <a:spcAft>
                <a:spcPts val="0"/>
              </a:spcAft>
              <a:buClr>
                <a:schemeClr val="dk1"/>
              </a:buClr>
              <a:buSzPts val="2800"/>
              <a:buFont typeface="Arial"/>
              <a:buChar char="•"/>
            </a:pPr>
            <a:r>
              <a:rPr lang="en-US"/>
              <a:t>Checkboxes allow for individual closure, or to be done in bulk</a:t>
            </a:r>
            <a:endParaRPr/>
          </a:p>
          <a:p>
            <a:pPr indent="-406400" lvl="0" marL="457200" marR="0" rtl="0" algn="l">
              <a:lnSpc>
                <a:spcPct val="90000"/>
              </a:lnSpc>
              <a:spcBef>
                <a:spcPts val="1000"/>
              </a:spcBef>
              <a:spcAft>
                <a:spcPts val="0"/>
              </a:spcAft>
              <a:buClr>
                <a:schemeClr val="dk1"/>
              </a:buClr>
              <a:buSzPts val="2800"/>
              <a:buFont typeface="Arial"/>
              <a:buChar char="•"/>
            </a:pPr>
            <a:r>
              <a:rPr lang="en-US"/>
              <a:t>For “on completion” agreements, closing generates invoice</a:t>
            </a:r>
            <a:endParaRPr/>
          </a:p>
          <a:p>
            <a:pPr indent="-406400" lvl="0" marL="457200" marR="0" rtl="0" algn="l">
              <a:lnSpc>
                <a:spcPct val="90000"/>
              </a:lnSpc>
              <a:spcBef>
                <a:spcPts val="1000"/>
              </a:spcBef>
              <a:spcAft>
                <a:spcPts val="0"/>
              </a:spcAft>
              <a:buClr>
                <a:schemeClr val="dk1"/>
              </a:buClr>
              <a:buSzPts val="2800"/>
              <a:buFont typeface="Arial"/>
              <a:buChar char="•"/>
            </a:pPr>
            <a:r>
              <a:rPr lang="en-US"/>
              <a:t>For billing cycle agreements, closing puts the job in the history</a:t>
            </a:r>
            <a:endParaRPr/>
          </a:p>
          <a:p>
            <a:pPr indent="-406400" lvl="0" marL="457200" marR="0" rtl="0" algn="l">
              <a:lnSpc>
                <a:spcPct val="90000"/>
              </a:lnSpc>
              <a:spcBef>
                <a:spcPts val="1000"/>
              </a:spcBef>
              <a:spcAft>
                <a:spcPts val="0"/>
              </a:spcAft>
              <a:buClr>
                <a:schemeClr val="dk1"/>
              </a:buClr>
              <a:buSzPts val="2800"/>
              <a:buFont typeface="Arial"/>
              <a:buChar char="•"/>
            </a:pPr>
            <a:r>
              <a:rPr lang="en-US"/>
              <a:t>On demand jobs get closed and added to additional queue for invoicing</a:t>
            </a:r>
            <a:endParaRPr/>
          </a:p>
          <a:p>
            <a:pPr indent="-228600" lvl="0" marL="457200" marR="0" rtl="0" algn="l">
              <a:lnSpc>
                <a:spcPct val="90000"/>
              </a:lnSpc>
              <a:spcBef>
                <a:spcPts val="1000"/>
              </a:spcBef>
              <a:spcAft>
                <a:spcPts val="0"/>
              </a:spcAft>
              <a:buClr>
                <a:schemeClr val="dk1"/>
              </a:buClr>
              <a:buSzPts val="2800"/>
              <a:buFont typeface="Arial"/>
              <a:buNone/>
            </a:pPr>
            <a:r>
              <a:t/>
            </a:r>
            <a:endParaRPr/>
          </a:p>
        </p:txBody>
      </p:sp>
      <p:sp>
        <p:nvSpPr>
          <p:cNvPr id="214" name="Google Shape;214;p15"/>
          <p:cNvSpPr txBox="1"/>
          <p:nvPr>
            <p:ph type="title"/>
          </p:nvPr>
        </p:nvSpPr>
        <p:spPr>
          <a:xfrm>
            <a:off x="456068" y="375444"/>
            <a:ext cx="11265900" cy="9054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4400"/>
              <a:buFont typeface="Calibri"/>
              <a:buNone/>
            </a:pPr>
            <a:r>
              <a:rPr lang="en-US"/>
              <a:t>Closing Jobs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16"/>
          <p:cNvSpPr txBox="1"/>
          <p:nvPr>
            <p:ph type="title"/>
          </p:nvPr>
        </p:nvSpPr>
        <p:spPr>
          <a:xfrm>
            <a:off x="456068" y="2976372"/>
            <a:ext cx="11265900" cy="9054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4400"/>
              <a:buNone/>
            </a:pPr>
            <a:r>
              <a:rPr lang="en-US"/>
              <a:t>To WorkWave Service!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17"/>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90000"/>
              </a:lnSpc>
              <a:spcBef>
                <a:spcPts val="1000"/>
              </a:spcBef>
              <a:spcAft>
                <a:spcPts val="0"/>
              </a:spcAft>
              <a:buClr>
                <a:schemeClr val="dk1"/>
              </a:buClr>
              <a:buSzPts val="2800"/>
              <a:buFont typeface="Arial"/>
              <a:buChar char="•"/>
            </a:pPr>
            <a:r>
              <a:rPr lang="en-US"/>
              <a:t>Invoices show in Billing 🡪 Invoices, consolidated by the day they were generated</a:t>
            </a:r>
            <a:br>
              <a:rPr lang="en-US"/>
            </a:br>
            <a:endParaRPr/>
          </a:p>
          <a:p>
            <a:pPr indent="-406400" lvl="0" marL="457200" marR="0" rtl="0" algn="l">
              <a:lnSpc>
                <a:spcPct val="90000"/>
              </a:lnSpc>
              <a:spcBef>
                <a:spcPts val="1000"/>
              </a:spcBef>
              <a:spcAft>
                <a:spcPts val="0"/>
              </a:spcAft>
              <a:buClr>
                <a:schemeClr val="dk1"/>
              </a:buClr>
              <a:buSzPts val="2800"/>
              <a:buFont typeface="Arial"/>
              <a:buChar char="•"/>
            </a:pPr>
            <a:r>
              <a:rPr lang="en-US"/>
              <a:t>Invoices can also be found on the account history</a:t>
            </a:r>
            <a:endParaRPr/>
          </a:p>
          <a:p>
            <a:pPr indent="-228600" lvl="0" marL="457200" marR="0" rtl="0" algn="l">
              <a:lnSpc>
                <a:spcPct val="90000"/>
              </a:lnSpc>
              <a:spcBef>
                <a:spcPts val="1000"/>
              </a:spcBef>
              <a:spcAft>
                <a:spcPts val="0"/>
              </a:spcAft>
              <a:buClr>
                <a:schemeClr val="dk1"/>
              </a:buClr>
              <a:buSzPts val="2800"/>
              <a:buFont typeface="Arial"/>
              <a:buNone/>
            </a:pPr>
            <a:r>
              <a:t/>
            </a:r>
            <a:endParaRPr/>
          </a:p>
          <a:p>
            <a:pPr indent="-406400" lvl="0" marL="457200" marR="0" rtl="0" algn="l">
              <a:lnSpc>
                <a:spcPct val="90000"/>
              </a:lnSpc>
              <a:spcBef>
                <a:spcPts val="1000"/>
              </a:spcBef>
              <a:spcAft>
                <a:spcPts val="0"/>
              </a:spcAft>
              <a:buClr>
                <a:schemeClr val="dk1"/>
              </a:buClr>
              <a:buSzPts val="2800"/>
              <a:buFont typeface="Arial"/>
              <a:buChar char="•"/>
            </a:pPr>
            <a:r>
              <a:rPr lang="en-US"/>
              <a:t>Invoices can be printed or emailed to customers individually or in bulk</a:t>
            </a:r>
            <a:br>
              <a:rPr lang="en-US"/>
            </a:br>
            <a:endParaRPr/>
          </a:p>
          <a:p>
            <a:pPr indent="-406400" lvl="0" marL="457200" marR="0" rtl="0" algn="l">
              <a:lnSpc>
                <a:spcPct val="90000"/>
              </a:lnSpc>
              <a:spcBef>
                <a:spcPts val="1000"/>
              </a:spcBef>
              <a:spcAft>
                <a:spcPts val="0"/>
              </a:spcAft>
              <a:buClr>
                <a:schemeClr val="dk1"/>
              </a:buClr>
              <a:buSzPts val="2800"/>
              <a:buFont typeface="Arial"/>
              <a:buChar char="•"/>
            </a:pPr>
            <a:r>
              <a:rPr lang="en-US"/>
              <a:t>Invoice content can be configured via the Reports and Forms setting</a:t>
            </a:r>
            <a:endParaRPr/>
          </a:p>
          <a:p>
            <a:pPr indent="0" lvl="0" marL="50800" rtl="0" algn="l">
              <a:lnSpc>
                <a:spcPct val="90000"/>
              </a:lnSpc>
              <a:spcBef>
                <a:spcPts val="1000"/>
              </a:spcBef>
              <a:spcAft>
                <a:spcPts val="0"/>
              </a:spcAft>
              <a:buSzPts val="2800"/>
              <a:buNone/>
            </a:pPr>
            <a:r>
              <a:t/>
            </a:r>
            <a:endParaRPr/>
          </a:p>
        </p:txBody>
      </p:sp>
      <p:sp>
        <p:nvSpPr>
          <p:cNvPr id="226" name="Google Shape;226;p17"/>
          <p:cNvSpPr txBox="1"/>
          <p:nvPr>
            <p:ph type="title"/>
          </p:nvPr>
        </p:nvSpPr>
        <p:spPr>
          <a:xfrm>
            <a:off x="456068" y="375444"/>
            <a:ext cx="11265900" cy="9054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4400"/>
              <a:buFont typeface="Calibri"/>
              <a:buNone/>
            </a:pPr>
            <a:r>
              <a:rPr lang="en-US"/>
              <a:t>Managing Invoices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18"/>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90000"/>
              </a:lnSpc>
              <a:spcBef>
                <a:spcPts val="1000"/>
              </a:spcBef>
              <a:spcAft>
                <a:spcPts val="0"/>
              </a:spcAft>
              <a:buClr>
                <a:schemeClr val="dk1"/>
              </a:buClr>
              <a:buSzPts val="2800"/>
              <a:buFont typeface="Arial"/>
              <a:buChar char="•"/>
            </a:pPr>
            <a:r>
              <a:rPr lang="en-US"/>
              <a:t>Mistakes happen! </a:t>
            </a:r>
            <a:endParaRPr/>
          </a:p>
          <a:p>
            <a:pPr indent="-406400" lvl="0" marL="457200" marR="0" rtl="0" algn="l">
              <a:lnSpc>
                <a:spcPct val="90000"/>
              </a:lnSpc>
              <a:spcBef>
                <a:spcPts val="1000"/>
              </a:spcBef>
              <a:spcAft>
                <a:spcPts val="0"/>
              </a:spcAft>
              <a:buClr>
                <a:schemeClr val="dk1"/>
              </a:buClr>
              <a:buSzPts val="2800"/>
              <a:buFont typeface="Arial"/>
              <a:buChar char="•"/>
            </a:pPr>
            <a:r>
              <a:rPr lang="en-US"/>
              <a:t>Invoices can be voided entirely (e.g., I closed an order that should have been cancelled)</a:t>
            </a:r>
            <a:endParaRPr/>
          </a:p>
          <a:p>
            <a:pPr indent="-406400" lvl="0" marL="457200" marR="0" rtl="0" algn="l">
              <a:lnSpc>
                <a:spcPct val="90000"/>
              </a:lnSpc>
              <a:spcBef>
                <a:spcPts val="1000"/>
              </a:spcBef>
              <a:spcAft>
                <a:spcPts val="0"/>
              </a:spcAft>
              <a:buClr>
                <a:schemeClr val="dk1"/>
              </a:buClr>
              <a:buSzPts val="2800"/>
              <a:buFont typeface="Arial"/>
              <a:buChar char="•"/>
            </a:pPr>
            <a:r>
              <a:rPr lang="en-US"/>
              <a:t>Invoices can be reissued with corrections (e.g., I forgot to apply a discount and the price is wrong)</a:t>
            </a:r>
            <a:endParaRPr/>
          </a:p>
          <a:p>
            <a:pPr indent="-406400" lvl="0" marL="457200" marR="0" rtl="0" algn="l">
              <a:lnSpc>
                <a:spcPct val="90000"/>
              </a:lnSpc>
              <a:spcBef>
                <a:spcPts val="1000"/>
              </a:spcBef>
              <a:spcAft>
                <a:spcPts val="0"/>
              </a:spcAft>
              <a:buClr>
                <a:schemeClr val="dk1"/>
              </a:buClr>
              <a:buSzPts val="2800"/>
              <a:buFont typeface="Arial"/>
              <a:buChar char="•"/>
            </a:pPr>
            <a:r>
              <a:rPr lang="en-US"/>
              <a:t>Voided invoices will be sent to Quickbooks (if setup)</a:t>
            </a:r>
            <a:endParaRPr/>
          </a:p>
          <a:p>
            <a:pPr indent="-406400" lvl="0" marL="457200" marR="0" rtl="0" algn="l">
              <a:lnSpc>
                <a:spcPct val="90000"/>
              </a:lnSpc>
              <a:spcBef>
                <a:spcPts val="1000"/>
              </a:spcBef>
              <a:spcAft>
                <a:spcPts val="0"/>
              </a:spcAft>
              <a:buClr>
                <a:schemeClr val="dk1"/>
              </a:buClr>
              <a:buSzPts val="2800"/>
              <a:buFont typeface="Arial"/>
              <a:buChar char="•"/>
            </a:pPr>
            <a:r>
              <a:rPr lang="en-US"/>
              <a:t>Re-issued invoices will have a new number, but have date of original service</a:t>
            </a:r>
            <a:endParaRPr/>
          </a:p>
          <a:p>
            <a:pPr indent="0" lvl="0" marL="50800" rtl="0" algn="l">
              <a:lnSpc>
                <a:spcPct val="90000"/>
              </a:lnSpc>
              <a:spcBef>
                <a:spcPts val="1000"/>
              </a:spcBef>
              <a:spcAft>
                <a:spcPts val="0"/>
              </a:spcAft>
              <a:buSzPts val="2800"/>
              <a:buNone/>
            </a:pPr>
            <a:r>
              <a:t/>
            </a:r>
            <a:endParaRPr/>
          </a:p>
        </p:txBody>
      </p:sp>
      <p:sp>
        <p:nvSpPr>
          <p:cNvPr id="232" name="Google Shape;232;p18"/>
          <p:cNvSpPr txBox="1"/>
          <p:nvPr>
            <p:ph type="title"/>
          </p:nvPr>
        </p:nvSpPr>
        <p:spPr>
          <a:xfrm>
            <a:off x="456068" y="375444"/>
            <a:ext cx="11265900" cy="9054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4400"/>
              <a:buFont typeface="Calibri"/>
              <a:buNone/>
            </a:pPr>
            <a:r>
              <a:rPr lang="en-US"/>
              <a:t>Managing Invoices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19"/>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90000"/>
              </a:lnSpc>
              <a:spcBef>
                <a:spcPts val="1000"/>
              </a:spcBef>
              <a:spcAft>
                <a:spcPts val="0"/>
              </a:spcAft>
              <a:buClr>
                <a:schemeClr val="dk1"/>
              </a:buClr>
              <a:buSzPts val="2800"/>
              <a:buFont typeface="Arial"/>
              <a:buChar char="•"/>
            </a:pPr>
            <a:r>
              <a:rPr lang="en-US"/>
              <a:t>Payments are logged in Billing 🡪 Payments</a:t>
            </a:r>
            <a:endParaRPr/>
          </a:p>
          <a:p>
            <a:pPr indent="-406400" lvl="0" marL="457200" marR="0" rtl="0" algn="l">
              <a:lnSpc>
                <a:spcPct val="90000"/>
              </a:lnSpc>
              <a:spcBef>
                <a:spcPts val="1000"/>
              </a:spcBef>
              <a:spcAft>
                <a:spcPts val="0"/>
              </a:spcAft>
              <a:buClr>
                <a:schemeClr val="dk1"/>
              </a:buClr>
              <a:buSzPts val="2800"/>
              <a:buFont typeface="Arial"/>
              <a:buChar char="•"/>
            </a:pPr>
            <a:r>
              <a:rPr lang="en-US"/>
              <a:t>User must search the account or invoice number to log payment</a:t>
            </a:r>
            <a:endParaRPr/>
          </a:p>
          <a:p>
            <a:pPr indent="-406400" lvl="0" marL="457200" marR="0" rtl="0" algn="l">
              <a:lnSpc>
                <a:spcPct val="90000"/>
              </a:lnSpc>
              <a:spcBef>
                <a:spcPts val="1000"/>
              </a:spcBef>
              <a:spcAft>
                <a:spcPts val="0"/>
              </a:spcAft>
              <a:buClr>
                <a:schemeClr val="dk1"/>
              </a:buClr>
              <a:buSzPts val="2800"/>
              <a:buFont typeface="Arial"/>
              <a:buChar char="•"/>
            </a:pPr>
            <a:r>
              <a:rPr lang="en-US"/>
              <a:t>Partial or full payment can be applied to balance due</a:t>
            </a:r>
            <a:endParaRPr/>
          </a:p>
          <a:p>
            <a:pPr indent="-406400" lvl="0" marL="457200" marR="0" rtl="0" algn="l">
              <a:lnSpc>
                <a:spcPct val="90000"/>
              </a:lnSpc>
              <a:spcBef>
                <a:spcPts val="1000"/>
              </a:spcBef>
              <a:spcAft>
                <a:spcPts val="0"/>
              </a:spcAft>
              <a:buClr>
                <a:schemeClr val="dk1"/>
              </a:buClr>
              <a:buSzPts val="2800"/>
              <a:buFont typeface="Arial"/>
              <a:buChar char="•"/>
            </a:pPr>
            <a:r>
              <a:rPr lang="en-US"/>
              <a:t>Receipt can be sent to customer for logged payment</a:t>
            </a:r>
            <a:endParaRPr/>
          </a:p>
          <a:p>
            <a:pPr indent="-406400" lvl="0" marL="457200" marR="0" rtl="0" algn="l">
              <a:lnSpc>
                <a:spcPct val="90000"/>
              </a:lnSpc>
              <a:spcBef>
                <a:spcPts val="1000"/>
              </a:spcBef>
              <a:spcAft>
                <a:spcPts val="0"/>
              </a:spcAft>
              <a:buClr>
                <a:schemeClr val="dk1"/>
              </a:buClr>
              <a:buSzPts val="2800"/>
              <a:buFont typeface="Arial"/>
              <a:buChar char="•"/>
            </a:pPr>
            <a:r>
              <a:rPr lang="en-US"/>
              <a:t>If payment is received prior to service, it will be logged as a credit on account</a:t>
            </a:r>
            <a:endParaRPr/>
          </a:p>
          <a:p>
            <a:pPr indent="0" lvl="0" marL="50800" rtl="0" algn="l">
              <a:lnSpc>
                <a:spcPct val="90000"/>
              </a:lnSpc>
              <a:spcBef>
                <a:spcPts val="1000"/>
              </a:spcBef>
              <a:spcAft>
                <a:spcPts val="0"/>
              </a:spcAft>
              <a:buSzPts val="2800"/>
              <a:buNone/>
            </a:pPr>
            <a:r>
              <a:t/>
            </a:r>
            <a:endParaRPr/>
          </a:p>
        </p:txBody>
      </p:sp>
      <p:sp>
        <p:nvSpPr>
          <p:cNvPr id="238" name="Google Shape;238;p19"/>
          <p:cNvSpPr txBox="1"/>
          <p:nvPr>
            <p:ph type="title"/>
          </p:nvPr>
        </p:nvSpPr>
        <p:spPr>
          <a:xfrm>
            <a:off x="456068" y="375444"/>
            <a:ext cx="11265900" cy="9054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4400"/>
              <a:buFont typeface="Calibri"/>
              <a:buNone/>
            </a:pPr>
            <a:r>
              <a:rPr lang="en-US"/>
              <a:t>Applying a Payment to an Invoice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
          <p:cNvSpPr txBox="1"/>
          <p:nvPr>
            <p:ph type="title"/>
          </p:nvPr>
        </p:nvSpPr>
        <p:spPr>
          <a:xfrm>
            <a:off x="456068" y="310896"/>
            <a:ext cx="11265900" cy="9054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4400"/>
              <a:buNone/>
            </a:pPr>
            <a:r>
              <a:rPr lang="en-US"/>
              <a:t>Agenda</a:t>
            </a:r>
            <a:endParaRPr/>
          </a:p>
        </p:txBody>
      </p:sp>
      <p:sp>
        <p:nvSpPr>
          <p:cNvPr id="135" name="Google Shape;135;p2"/>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p>
            <a:pPr indent="-406400" lvl="0" marL="457200" rtl="0" algn="l">
              <a:lnSpc>
                <a:spcPct val="90000"/>
              </a:lnSpc>
              <a:spcBef>
                <a:spcPts val="1000"/>
              </a:spcBef>
              <a:spcAft>
                <a:spcPts val="0"/>
              </a:spcAft>
              <a:buSzPts val="2800"/>
              <a:buChar char="•"/>
            </a:pPr>
            <a:r>
              <a:rPr lang="en-US"/>
              <a:t>Managing Upcoming Work</a:t>
            </a:r>
            <a:endParaRPr/>
          </a:p>
          <a:p>
            <a:pPr indent="0" lvl="1" marL="508000" rtl="0" algn="l">
              <a:lnSpc>
                <a:spcPct val="90000"/>
              </a:lnSpc>
              <a:spcBef>
                <a:spcPts val="1000"/>
              </a:spcBef>
              <a:spcAft>
                <a:spcPts val="0"/>
              </a:spcAft>
              <a:buSzPts val="2800"/>
              <a:buNone/>
            </a:pPr>
            <a:r>
              <a:t/>
            </a:r>
            <a:endParaRPr/>
          </a:p>
          <a:p>
            <a:pPr indent="-406400" lvl="0" marL="457200" rtl="0" algn="l">
              <a:lnSpc>
                <a:spcPct val="90000"/>
              </a:lnSpc>
              <a:spcBef>
                <a:spcPts val="1000"/>
              </a:spcBef>
              <a:spcAft>
                <a:spcPts val="0"/>
              </a:spcAft>
              <a:buSzPts val="2800"/>
              <a:buChar char="•"/>
            </a:pPr>
            <a:r>
              <a:rPr lang="en-US"/>
              <a:t>Managing Finished Work</a:t>
            </a:r>
            <a:br>
              <a:rPr lang="en-US"/>
            </a:br>
            <a:endParaRPr/>
          </a:p>
          <a:p>
            <a:pPr indent="-406400" lvl="0" marL="457200" rtl="0" algn="l">
              <a:lnSpc>
                <a:spcPct val="90000"/>
              </a:lnSpc>
              <a:spcBef>
                <a:spcPts val="1000"/>
              </a:spcBef>
              <a:spcAft>
                <a:spcPts val="0"/>
              </a:spcAft>
              <a:buSzPts val="2800"/>
              <a:buChar char="•"/>
            </a:pPr>
            <a:r>
              <a:rPr lang="en-US"/>
              <a:t>Action Items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20"/>
          <p:cNvSpPr txBox="1"/>
          <p:nvPr>
            <p:ph type="title"/>
          </p:nvPr>
        </p:nvSpPr>
        <p:spPr>
          <a:xfrm>
            <a:off x="456068" y="2976372"/>
            <a:ext cx="11265900" cy="9054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4400"/>
              <a:buNone/>
            </a:pPr>
            <a:r>
              <a:rPr lang="en-US"/>
              <a:t>To WorkWave Service!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21"/>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90000"/>
              </a:lnSpc>
              <a:spcBef>
                <a:spcPts val="1000"/>
              </a:spcBef>
              <a:spcAft>
                <a:spcPts val="0"/>
              </a:spcAft>
              <a:buClr>
                <a:schemeClr val="dk1"/>
              </a:buClr>
              <a:buSzPts val="2800"/>
              <a:buFont typeface="Arial"/>
              <a:buChar char="•"/>
            </a:pPr>
            <a:r>
              <a:rPr lang="en-US"/>
              <a:t>WWP Account information added to Settings 🡪 Integrations</a:t>
            </a:r>
            <a:br>
              <a:rPr lang="en-US"/>
            </a:br>
            <a:endParaRPr/>
          </a:p>
          <a:p>
            <a:pPr indent="-406400" lvl="0" marL="457200" marR="0" rtl="0" algn="l">
              <a:lnSpc>
                <a:spcPct val="90000"/>
              </a:lnSpc>
              <a:spcBef>
                <a:spcPts val="1000"/>
              </a:spcBef>
              <a:spcAft>
                <a:spcPts val="0"/>
              </a:spcAft>
              <a:buClr>
                <a:schemeClr val="dk1"/>
              </a:buClr>
              <a:buSzPts val="2800"/>
              <a:buFont typeface="Arial"/>
              <a:buChar char="•"/>
            </a:pPr>
            <a:r>
              <a:rPr lang="en-US"/>
              <a:t>Unlocks options during agreement and on account to securely add a bank account or credit card</a:t>
            </a:r>
            <a:endParaRPr/>
          </a:p>
          <a:p>
            <a:pPr indent="-228600" lvl="0" marL="457200" marR="0" rtl="0" algn="l">
              <a:lnSpc>
                <a:spcPct val="90000"/>
              </a:lnSpc>
              <a:spcBef>
                <a:spcPts val="1000"/>
              </a:spcBef>
              <a:spcAft>
                <a:spcPts val="0"/>
              </a:spcAft>
              <a:buClr>
                <a:schemeClr val="dk1"/>
              </a:buClr>
              <a:buSzPts val="2800"/>
              <a:buFont typeface="Arial"/>
              <a:buNone/>
            </a:pPr>
            <a:r>
              <a:t/>
            </a:r>
            <a:endParaRPr/>
          </a:p>
          <a:p>
            <a:pPr indent="-406400" lvl="0" marL="457200" marR="0" rtl="0" algn="l">
              <a:lnSpc>
                <a:spcPct val="90000"/>
              </a:lnSpc>
              <a:spcBef>
                <a:spcPts val="1000"/>
              </a:spcBef>
              <a:spcAft>
                <a:spcPts val="0"/>
              </a:spcAft>
              <a:buClr>
                <a:schemeClr val="dk1"/>
              </a:buClr>
              <a:buSzPts val="2800"/>
              <a:buFont typeface="Arial"/>
              <a:buChar char="•"/>
            </a:pPr>
            <a:r>
              <a:rPr lang="en-US"/>
              <a:t>This payment source can be selected during the Payment screen</a:t>
            </a:r>
            <a:endParaRPr/>
          </a:p>
          <a:p>
            <a:pPr indent="0" lvl="0" marL="50800" rtl="0" algn="l">
              <a:lnSpc>
                <a:spcPct val="90000"/>
              </a:lnSpc>
              <a:spcBef>
                <a:spcPts val="1000"/>
              </a:spcBef>
              <a:spcAft>
                <a:spcPts val="0"/>
              </a:spcAft>
              <a:buSzPts val="2800"/>
              <a:buNone/>
            </a:pPr>
            <a:r>
              <a:t/>
            </a:r>
            <a:endParaRPr/>
          </a:p>
        </p:txBody>
      </p:sp>
      <p:sp>
        <p:nvSpPr>
          <p:cNvPr id="250" name="Google Shape;250;p21"/>
          <p:cNvSpPr txBox="1"/>
          <p:nvPr>
            <p:ph type="title"/>
          </p:nvPr>
        </p:nvSpPr>
        <p:spPr>
          <a:xfrm>
            <a:off x="456068" y="375444"/>
            <a:ext cx="11265900" cy="9054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4400"/>
              <a:buFont typeface="Calibri"/>
              <a:buNone/>
            </a:pPr>
            <a:r>
              <a:rPr lang="en-US"/>
              <a:t>WorkWave Payments Integration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22"/>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90000"/>
              </a:lnSpc>
              <a:spcBef>
                <a:spcPts val="1000"/>
              </a:spcBef>
              <a:spcAft>
                <a:spcPts val="0"/>
              </a:spcAft>
              <a:buClr>
                <a:schemeClr val="dk1"/>
              </a:buClr>
              <a:buSzPts val="2800"/>
              <a:buFont typeface="Arial"/>
              <a:buChar char="•"/>
            </a:pPr>
            <a:r>
              <a:rPr lang="en-US"/>
              <a:t>Agreements can be set up to pre-authorize payment for an agreement</a:t>
            </a:r>
            <a:br>
              <a:rPr lang="en-US"/>
            </a:br>
            <a:endParaRPr/>
          </a:p>
          <a:p>
            <a:pPr indent="-406400" lvl="0" marL="457200" marR="0" rtl="0" algn="l">
              <a:lnSpc>
                <a:spcPct val="90000"/>
              </a:lnSpc>
              <a:spcBef>
                <a:spcPts val="1000"/>
              </a:spcBef>
              <a:spcAft>
                <a:spcPts val="0"/>
              </a:spcAft>
              <a:buClr>
                <a:schemeClr val="dk1"/>
              </a:buClr>
              <a:buSzPts val="2800"/>
              <a:buFont typeface="Arial"/>
              <a:buChar char="•"/>
            </a:pPr>
            <a:r>
              <a:rPr lang="en-US"/>
              <a:t>When live, this will tentatively charge the source for the amount of the invoice</a:t>
            </a:r>
            <a:br>
              <a:rPr lang="en-US"/>
            </a:br>
            <a:endParaRPr/>
          </a:p>
          <a:p>
            <a:pPr indent="-406400" lvl="0" marL="457200" marR="0" rtl="0" algn="l">
              <a:lnSpc>
                <a:spcPct val="90000"/>
              </a:lnSpc>
              <a:spcBef>
                <a:spcPts val="1000"/>
              </a:spcBef>
              <a:spcAft>
                <a:spcPts val="0"/>
              </a:spcAft>
              <a:buClr>
                <a:schemeClr val="dk1"/>
              </a:buClr>
              <a:buSzPts val="2800"/>
              <a:buFont typeface="Arial"/>
              <a:buChar char="•"/>
            </a:pPr>
            <a:r>
              <a:rPr lang="en-US"/>
              <a:t>Users must review these payments and approve or reject from Billing 🡪 Payments 🡪 Bulk Payments</a:t>
            </a:r>
            <a:endParaRPr/>
          </a:p>
          <a:p>
            <a:pPr indent="0" lvl="0" marL="50800" rtl="0" algn="l">
              <a:lnSpc>
                <a:spcPct val="90000"/>
              </a:lnSpc>
              <a:spcBef>
                <a:spcPts val="1000"/>
              </a:spcBef>
              <a:spcAft>
                <a:spcPts val="0"/>
              </a:spcAft>
              <a:buSzPts val="2800"/>
              <a:buNone/>
            </a:pPr>
            <a:r>
              <a:t/>
            </a:r>
            <a:endParaRPr/>
          </a:p>
        </p:txBody>
      </p:sp>
      <p:sp>
        <p:nvSpPr>
          <p:cNvPr id="256" name="Google Shape;256;p22"/>
          <p:cNvSpPr txBox="1"/>
          <p:nvPr>
            <p:ph type="title"/>
          </p:nvPr>
        </p:nvSpPr>
        <p:spPr>
          <a:xfrm>
            <a:off x="456068" y="375444"/>
            <a:ext cx="11265900" cy="9054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4400"/>
              <a:buFont typeface="Calibri"/>
              <a:buNone/>
            </a:pPr>
            <a:r>
              <a:rPr lang="en-US"/>
              <a:t>WorkWave Payments Integration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23"/>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90000"/>
              </a:lnSpc>
              <a:spcBef>
                <a:spcPts val="1000"/>
              </a:spcBef>
              <a:spcAft>
                <a:spcPts val="0"/>
              </a:spcAft>
              <a:buClr>
                <a:schemeClr val="dk1"/>
              </a:buClr>
              <a:buSzPts val="2800"/>
              <a:buFont typeface="Arial"/>
              <a:buChar char="•"/>
            </a:pPr>
            <a:r>
              <a:rPr lang="en-US"/>
              <a:t>Users have full management over choosing when a job can be scheduled, or let the system decide via route-op</a:t>
            </a:r>
            <a:endParaRPr/>
          </a:p>
          <a:p>
            <a:pPr indent="-406400" lvl="0" marL="457200" marR="0" rtl="0" algn="l">
              <a:lnSpc>
                <a:spcPct val="90000"/>
              </a:lnSpc>
              <a:spcBef>
                <a:spcPts val="1000"/>
              </a:spcBef>
              <a:spcAft>
                <a:spcPts val="0"/>
              </a:spcAft>
              <a:buClr>
                <a:schemeClr val="dk1"/>
              </a:buClr>
              <a:buSzPts val="2800"/>
              <a:buFont typeface="Arial"/>
              <a:buChar char="•"/>
            </a:pPr>
            <a:r>
              <a:rPr lang="en-US"/>
              <a:t>Covered several resources for office to see the daily schedule, add additional functions for better insights, and how to make small or large changes</a:t>
            </a:r>
            <a:endParaRPr/>
          </a:p>
          <a:p>
            <a:pPr indent="-406400" lvl="0" marL="457200" marR="0" rtl="0" algn="l">
              <a:lnSpc>
                <a:spcPct val="90000"/>
              </a:lnSpc>
              <a:spcBef>
                <a:spcPts val="1000"/>
              </a:spcBef>
              <a:spcAft>
                <a:spcPts val="0"/>
              </a:spcAft>
              <a:buClr>
                <a:schemeClr val="dk1"/>
              </a:buClr>
              <a:buSzPts val="2800"/>
              <a:buFont typeface="Arial"/>
              <a:buChar char="•"/>
            </a:pPr>
            <a:r>
              <a:rPr lang="en-US"/>
              <a:t>Explained how to manage and complete jobs that are ready to be billed, and how to provide the invoice to customers</a:t>
            </a:r>
            <a:endParaRPr/>
          </a:p>
          <a:p>
            <a:pPr indent="-406400" lvl="0" marL="457200" marR="0" rtl="0" algn="l">
              <a:lnSpc>
                <a:spcPct val="90000"/>
              </a:lnSpc>
              <a:spcBef>
                <a:spcPts val="1000"/>
              </a:spcBef>
              <a:spcAft>
                <a:spcPts val="0"/>
              </a:spcAft>
              <a:buClr>
                <a:schemeClr val="dk1"/>
              </a:buClr>
              <a:buSzPts val="2800"/>
              <a:buFont typeface="Arial"/>
              <a:buChar char="•"/>
            </a:pPr>
            <a:r>
              <a:rPr lang="en-US"/>
              <a:t>Reviewed how payments can be applied to balances due, and how mistakes can be revised</a:t>
            </a:r>
            <a:endParaRPr/>
          </a:p>
          <a:p>
            <a:pPr indent="0" lvl="0" marL="50800" rtl="0" algn="l">
              <a:lnSpc>
                <a:spcPct val="90000"/>
              </a:lnSpc>
              <a:spcBef>
                <a:spcPts val="1000"/>
              </a:spcBef>
              <a:spcAft>
                <a:spcPts val="0"/>
              </a:spcAft>
              <a:buSzPts val="2800"/>
              <a:buNone/>
            </a:pPr>
            <a:r>
              <a:t/>
            </a:r>
            <a:endParaRPr/>
          </a:p>
        </p:txBody>
      </p:sp>
      <p:sp>
        <p:nvSpPr>
          <p:cNvPr id="262" name="Google Shape;262;p23"/>
          <p:cNvSpPr txBox="1"/>
          <p:nvPr>
            <p:ph type="title"/>
          </p:nvPr>
        </p:nvSpPr>
        <p:spPr>
          <a:xfrm>
            <a:off x="456068" y="375444"/>
            <a:ext cx="11265900" cy="9054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4400"/>
              <a:buFont typeface="Calibri"/>
              <a:buNone/>
            </a:pPr>
            <a:r>
              <a:rPr lang="en-US"/>
              <a:t>Recap</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24"/>
          <p:cNvSpPr txBox="1"/>
          <p:nvPr>
            <p:ph type="title"/>
          </p:nvPr>
        </p:nvSpPr>
        <p:spPr>
          <a:xfrm>
            <a:off x="456068" y="2976372"/>
            <a:ext cx="11265900" cy="9054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4400"/>
              <a:buNone/>
            </a:pPr>
            <a:r>
              <a:rPr lang="en-US"/>
              <a:t>Action Items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25"/>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p>
            <a:pPr indent="-406400" lvl="0" marL="457200" rtl="0" algn="l">
              <a:lnSpc>
                <a:spcPct val="90000"/>
              </a:lnSpc>
              <a:spcBef>
                <a:spcPts val="1000"/>
              </a:spcBef>
              <a:spcAft>
                <a:spcPts val="0"/>
              </a:spcAft>
              <a:buSzPts val="2800"/>
              <a:buChar char="•"/>
            </a:pPr>
            <a:r>
              <a:rPr lang="en-US"/>
              <a:t>Reconcile work orders with times </a:t>
            </a:r>
            <a:endParaRPr/>
          </a:p>
          <a:p>
            <a:pPr indent="-406400" lvl="0" marL="457200" rtl="0" algn="l">
              <a:lnSpc>
                <a:spcPct val="90000"/>
              </a:lnSpc>
              <a:spcBef>
                <a:spcPts val="1000"/>
              </a:spcBef>
              <a:spcAft>
                <a:spcPts val="0"/>
              </a:spcAft>
              <a:buSzPts val="2800"/>
              <a:buChar char="•"/>
            </a:pPr>
            <a:r>
              <a:rPr lang="en-US"/>
              <a:t>Review all of the ways pricing for a completed work order can be adjusted</a:t>
            </a:r>
            <a:endParaRPr/>
          </a:p>
          <a:p>
            <a:pPr indent="-406400" lvl="0" marL="457200" rtl="0" algn="l">
              <a:lnSpc>
                <a:spcPct val="90000"/>
              </a:lnSpc>
              <a:spcBef>
                <a:spcPts val="1000"/>
              </a:spcBef>
              <a:spcAft>
                <a:spcPts val="0"/>
              </a:spcAft>
              <a:buSzPts val="2800"/>
              <a:buChar char="•"/>
            </a:pPr>
            <a:r>
              <a:rPr lang="en-US"/>
              <a:t>Close work order and send invoice to customer who already payed (zero balance remaining)</a:t>
            </a:r>
            <a:endParaRPr/>
          </a:p>
          <a:p>
            <a:pPr indent="-406400" lvl="0" marL="457200" rtl="0" algn="l">
              <a:lnSpc>
                <a:spcPct val="90000"/>
              </a:lnSpc>
              <a:spcBef>
                <a:spcPts val="1000"/>
              </a:spcBef>
              <a:spcAft>
                <a:spcPts val="0"/>
              </a:spcAft>
              <a:buSzPts val="2800"/>
              <a:buChar char="•"/>
            </a:pPr>
            <a:r>
              <a:rPr lang="en-US"/>
              <a:t>Explain ways how to reschedule an entire route for an employee who's car breaks down</a:t>
            </a:r>
            <a:endParaRPr/>
          </a:p>
        </p:txBody>
      </p:sp>
      <p:sp>
        <p:nvSpPr>
          <p:cNvPr id="274" name="Google Shape;274;p25"/>
          <p:cNvSpPr txBox="1"/>
          <p:nvPr>
            <p:ph type="title"/>
          </p:nvPr>
        </p:nvSpPr>
        <p:spPr>
          <a:xfrm>
            <a:off x="456068" y="375444"/>
            <a:ext cx="11265900" cy="9054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4400"/>
              <a:buFont typeface="Calibri"/>
              <a:buNone/>
            </a:pPr>
            <a:r>
              <a:rPr lang="en-US"/>
              <a:t>Action Items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26"/>
          <p:cNvSpPr txBox="1"/>
          <p:nvPr>
            <p:ph type="title"/>
          </p:nvPr>
        </p:nvSpPr>
        <p:spPr>
          <a:xfrm>
            <a:off x="456068" y="2976372"/>
            <a:ext cx="11265900" cy="9054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4400"/>
              <a:buNone/>
            </a:pPr>
            <a:r>
              <a:rPr lang="en-US"/>
              <a:t>Thank You!</a:t>
            </a:r>
            <a:br>
              <a:rPr lang="en-US"/>
            </a:br>
            <a:br>
              <a:rPr lang="en-US"/>
            </a:br>
            <a:r>
              <a:rPr lang="en-US" u="sng">
                <a:solidFill>
                  <a:schemeClr val="hlink"/>
                </a:solidFill>
                <a:hlinkClick r:id="rId3"/>
              </a:rPr>
              <a:t>Session Playlist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3"/>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90000"/>
              </a:lnSpc>
              <a:spcBef>
                <a:spcPts val="1000"/>
              </a:spcBef>
              <a:spcAft>
                <a:spcPts val="0"/>
              </a:spcAft>
              <a:buClr>
                <a:schemeClr val="dk1"/>
              </a:buClr>
              <a:buSzPts val="2800"/>
              <a:buFont typeface="Arial"/>
              <a:buChar char="•"/>
            </a:pPr>
            <a:r>
              <a:rPr lang="en-US"/>
              <a:t>Appointment Calendar</a:t>
            </a:r>
            <a:endParaRPr/>
          </a:p>
          <a:p>
            <a:pPr indent="-381000" lvl="1" marL="914400" rtl="0" algn="l">
              <a:lnSpc>
                <a:spcPct val="90000"/>
              </a:lnSpc>
              <a:spcBef>
                <a:spcPts val="500"/>
              </a:spcBef>
              <a:spcAft>
                <a:spcPts val="0"/>
              </a:spcAft>
              <a:buSzPts val="2400"/>
              <a:buChar char="•"/>
            </a:pPr>
            <a:r>
              <a:rPr lang="en-US"/>
              <a:t>Shows visual display of daily work orders by tech</a:t>
            </a:r>
            <a:endParaRPr/>
          </a:p>
          <a:p>
            <a:pPr indent="-406400" lvl="0" marL="457200" marR="0" rtl="0" algn="l">
              <a:lnSpc>
                <a:spcPct val="90000"/>
              </a:lnSpc>
              <a:spcBef>
                <a:spcPts val="1000"/>
              </a:spcBef>
              <a:spcAft>
                <a:spcPts val="0"/>
              </a:spcAft>
              <a:buClr>
                <a:schemeClr val="dk1"/>
              </a:buClr>
              <a:buSzPts val="2800"/>
              <a:buFont typeface="Arial"/>
              <a:buChar char="•"/>
            </a:pPr>
            <a:r>
              <a:rPr lang="en-US"/>
              <a:t>Dispatch Board</a:t>
            </a:r>
            <a:endParaRPr/>
          </a:p>
          <a:p>
            <a:pPr indent="-381000" lvl="1" marL="914400" rtl="0" algn="l">
              <a:lnSpc>
                <a:spcPct val="90000"/>
              </a:lnSpc>
              <a:spcBef>
                <a:spcPts val="500"/>
              </a:spcBef>
              <a:spcAft>
                <a:spcPts val="0"/>
              </a:spcAft>
              <a:buSzPts val="2400"/>
              <a:buChar char="•"/>
            </a:pPr>
            <a:r>
              <a:rPr lang="en-US"/>
              <a:t>Shows same data, but with a Here </a:t>
            </a:r>
            <a:r>
              <a:rPr lang="en-US"/>
              <a:t>Maps</a:t>
            </a:r>
            <a:r>
              <a:rPr lang="en-US"/>
              <a:t> overlay</a:t>
            </a:r>
            <a:endParaRPr/>
          </a:p>
          <a:p>
            <a:pPr indent="-406400" lvl="0" marL="457200" marR="0" rtl="0" algn="l">
              <a:lnSpc>
                <a:spcPct val="90000"/>
              </a:lnSpc>
              <a:spcBef>
                <a:spcPts val="1000"/>
              </a:spcBef>
              <a:spcAft>
                <a:spcPts val="0"/>
              </a:spcAft>
              <a:buClr>
                <a:schemeClr val="dk1"/>
              </a:buClr>
              <a:buSzPts val="2800"/>
              <a:buFont typeface="Arial"/>
              <a:buChar char="•"/>
            </a:pPr>
            <a:r>
              <a:rPr lang="en-US"/>
              <a:t>Work Order List</a:t>
            </a:r>
            <a:endParaRPr/>
          </a:p>
          <a:p>
            <a:pPr indent="-381000" lvl="1" marL="914400" rtl="0" algn="l">
              <a:lnSpc>
                <a:spcPct val="90000"/>
              </a:lnSpc>
              <a:spcBef>
                <a:spcPts val="500"/>
              </a:spcBef>
              <a:spcAft>
                <a:spcPts val="0"/>
              </a:spcAft>
              <a:buSzPts val="2400"/>
              <a:buChar char="•"/>
            </a:pPr>
            <a:r>
              <a:rPr lang="en-US"/>
              <a:t>Pre-built filters to show current day, next day, next week, previous day</a:t>
            </a:r>
            <a:endParaRPr/>
          </a:p>
        </p:txBody>
      </p:sp>
      <p:sp>
        <p:nvSpPr>
          <p:cNvPr id="141" name="Google Shape;141;p3"/>
          <p:cNvSpPr txBox="1"/>
          <p:nvPr>
            <p:ph type="title"/>
          </p:nvPr>
        </p:nvSpPr>
        <p:spPr>
          <a:xfrm>
            <a:off x="456068" y="375444"/>
            <a:ext cx="11265900" cy="9054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4400"/>
              <a:buFont typeface="Calibri"/>
              <a:buNone/>
            </a:pPr>
            <a:r>
              <a:rPr lang="en-US"/>
              <a:t>Viewing Jobs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4"/>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90000"/>
              </a:lnSpc>
              <a:spcBef>
                <a:spcPts val="1000"/>
              </a:spcBef>
              <a:spcAft>
                <a:spcPts val="0"/>
              </a:spcAft>
              <a:buClr>
                <a:schemeClr val="dk1"/>
              </a:buClr>
              <a:buSzPts val="2800"/>
              <a:buFont typeface="Arial"/>
              <a:buChar char="•"/>
            </a:pPr>
            <a:r>
              <a:rPr lang="en-US">
                <a:solidFill>
                  <a:schemeClr val="dk1"/>
                </a:solidFill>
              </a:rPr>
              <a:t>Unscheduled Jobs</a:t>
            </a:r>
            <a:endParaRPr/>
          </a:p>
          <a:p>
            <a:pPr indent="-381000" lvl="1" marL="914400" rtl="0" algn="l">
              <a:lnSpc>
                <a:spcPct val="90000"/>
              </a:lnSpc>
              <a:spcBef>
                <a:spcPts val="500"/>
              </a:spcBef>
              <a:spcAft>
                <a:spcPts val="0"/>
              </a:spcAft>
              <a:buSzPts val="2400"/>
              <a:buChar char="•"/>
            </a:pPr>
            <a:r>
              <a:rPr lang="en-US">
                <a:solidFill>
                  <a:schemeClr val="dk1"/>
                </a:solidFill>
              </a:rPr>
              <a:t>Found on the side bar</a:t>
            </a:r>
            <a:endParaRPr/>
          </a:p>
          <a:p>
            <a:pPr indent="-381000" lvl="1" marL="914400" rtl="0" algn="l">
              <a:lnSpc>
                <a:spcPct val="90000"/>
              </a:lnSpc>
              <a:spcBef>
                <a:spcPts val="500"/>
              </a:spcBef>
              <a:spcAft>
                <a:spcPts val="0"/>
              </a:spcAft>
              <a:buSzPts val="2400"/>
              <a:buChar char="•"/>
            </a:pPr>
            <a:r>
              <a:rPr lang="en-US">
                <a:solidFill>
                  <a:schemeClr val="dk1"/>
                </a:solidFill>
              </a:rPr>
              <a:t>Filters by time and zone</a:t>
            </a:r>
            <a:endParaRPr/>
          </a:p>
          <a:p>
            <a:pPr indent="-381000" lvl="1" marL="914400" rtl="0" algn="l">
              <a:lnSpc>
                <a:spcPct val="90000"/>
              </a:lnSpc>
              <a:spcBef>
                <a:spcPts val="500"/>
              </a:spcBef>
              <a:spcAft>
                <a:spcPts val="0"/>
              </a:spcAft>
              <a:buSzPts val="2400"/>
              <a:buChar char="•"/>
            </a:pPr>
            <a:r>
              <a:rPr lang="en-US">
                <a:solidFill>
                  <a:schemeClr val="dk1"/>
                </a:solidFill>
              </a:rPr>
              <a:t>Searchable for name and service</a:t>
            </a:r>
            <a:endParaRPr/>
          </a:p>
          <a:p>
            <a:pPr indent="-381000" lvl="1" marL="914400" rtl="0" algn="l">
              <a:lnSpc>
                <a:spcPct val="90000"/>
              </a:lnSpc>
              <a:spcBef>
                <a:spcPts val="500"/>
              </a:spcBef>
              <a:spcAft>
                <a:spcPts val="0"/>
              </a:spcAft>
              <a:buSzPts val="2400"/>
              <a:buChar char="•"/>
            </a:pPr>
            <a:r>
              <a:rPr lang="en-US">
                <a:solidFill>
                  <a:schemeClr val="dk1"/>
                </a:solidFill>
              </a:rPr>
              <a:t>Jobs can only be dragged one at a time</a:t>
            </a:r>
            <a:endParaRPr/>
          </a:p>
        </p:txBody>
      </p:sp>
      <p:sp>
        <p:nvSpPr>
          <p:cNvPr id="147" name="Google Shape;147;p4"/>
          <p:cNvSpPr txBox="1"/>
          <p:nvPr>
            <p:ph type="title"/>
          </p:nvPr>
        </p:nvSpPr>
        <p:spPr>
          <a:xfrm>
            <a:off x="456068" y="324644"/>
            <a:ext cx="11265900" cy="9054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4400"/>
              <a:buFont typeface="Calibri"/>
              <a:buNone/>
            </a:pPr>
            <a:r>
              <a:rPr lang="en-US"/>
              <a:t>Job Status at a Glance</a:t>
            </a:r>
            <a:endParaRPr/>
          </a:p>
        </p:txBody>
      </p:sp>
      <p:pic>
        <p:nvPicPr>
          <p:cNvPr id="148" name="Google Shape;148;p4"/>
          <p:cNvPicPr preferRelativeResize="0"/>
          <p:nvPr/>
        </p:nvPicPr>
        <p:blipFill rotWithShape="1">
          <a:blip r:embed="rId3">
            <a:alphaModFix/>
          </a:blip>
          <a:srcRect b="0" l="0" r="0" t="0"/>
          <a:stretch/>
        </p:blipFill>
        <p:spPr>
          <a:xfrm>
            <a:off x="6936779" y="1666784"/>
            <a:ext cx="4648439" cy="35244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5"/>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90000"/>
              </a:lnSpc>
              <a:spcBef>
                <a:spcPts val="1000"/>
              </a:spcBef>
              <a:spcAft>
                <a:spcPts val="0"/>
              </a:spcAft>
              <a:buClr>
                <a:schemeClr val="dk1"/>
              </a:buClr>
              <a:buSzPts val="2800"/>
              <a:buFont typeface="Arial"/>
              <a:buChar char="•"/>
            </a:pPr>
            <a:r>
              <a:rPr lang="en-US"/>
              <a:t>One at a time</a:t>
            </a:r>
            <a:endParaRPr/>
          </a:p>
          <a:p>
            <a:pPr indent="-381000" lvl="1" marL="914400" rtl="0" algn="l">
              <a:lnSpc>
                <a:spcPct val="90000"/>
              </a:lnSpc>
              <a:spcBef>
                <a:spcPts val="500"/>
              </a:spcBef>
              <a:spcAft>
                <a:spcPts val="0"/>
              </a:spcAft>
              <a:buSzPts val="2400"/>
              <a:buChar char="•"/>
            </a:pPr>
            <a:r>
              <a:rPr lang="en-US"/>
              <a:t>Pop up has buttons to cancel or reschedule</a:t>
            </a:r>
            <a:endParaRPr/>
          </a:p>
          <a:p>
            <a:pPr indent="-406400" lvl="0" marL="457200" marR="0" rtl="0" algn="l">
              <a:lnSpc>
                <a:spcPct val="90000"/>
              </a:lnSpc>
              <a:spcBef>
                <a:spcPts val="1000"/>
              </a:spcBef>
              <a:spcAft>
                <a:spcPts val="0"/>
              </a:spcAft>
              <a:buClr>
                <a:schemeClr val="dk1"/>
              </a:buClr>
              <a:buSzPts val="2800"/>
              <a:buFont typeface="Arial"/>
              <a:buChar char="•"/>
            </a:pPr>
            <a:r>
              <a:rPr lang="en-US"/>
              <a:t>Within the same day</a:t>
            </a:r>
            <a:endParaRPr/>
          </a:p>
          <a:p>
            <a:pPr indent="-381000" lvl="1" marL="914400" rtl="0" algn="l">
              <a:lnSpc>
                <a:spcPct val="90000"/>
              </a:lnSpc>
              <a:spcBef>
                <a:spcPts val="500"/>
              </a:spcBef>
              <a:spcAft>
                <a:spcPts val="0"/>
              </a:spcAft>
              <a:buSzPts val="2400"/>
              <a:buChar char="•"/>
            </a:pPr>
            <a:r>
              <a:rPr lang="en-US"/>
              <a:t>Drag and drop to place on different tech</a:t>
            </a:r>
            <a:endParaRPr/>
          </a:p>
          <a:p>
            <a:pPr indent="-381000" lvl="1" marL="914400" rtl="0" algn="l">
              <a:lnSpc>
                <a:spcPct val="90000"/>
              </a:lnSpc>
              <a:spcBef>
                <a:spcPts val="500"/>
              </a:spcBef>
              <a:spcAft>
                <a:spcPts val="0"/>
              </a:spcAft>
              <a:buSzPts val="2400"/>
              <a:buChar char="•"/>
            </a:pPr>
            <a:r>
              <a:rPr lang="en-US"/>
              <a:t>Stretch and drag to change estimated time</a:t>
            </a:r>
            <a:endParaRPr/>
          </a:p>
          <a:p>
            <a:pPr indent="-406400" lvl="0" marL="457200" marR="0" rtl="0" algn="l">
              <a:lnSpc>
                <a:spcPct val="90000"/>
              </a:lnSpc>
              <a:spcBef>
                <a:spcPts val="1000"/>
              </a:spcBef>
              <a:spcAft>
                <a:spcPts val="0"/>
              </a:spcAft>
              <a:buClr>
                <a:schemeClr val="dk1"/>
              </a:buClr>
              <a:buSzPts val="2800"/>
              <a:buFont typeface="Arial"/>
              <a:buChar char="•"/>
            </a:pPr>
            <a:r>
              <a:rPr lang="en-US"/>
              <a:t>For an entire route</a:t>
            </a:r>
            <a:endParaRPr/>
          </a:p>
          <a:p>
            <a:pPr indent="-381000" lvl="1" marL="914400" rtl="0" algn="l">
              <a:lnSpc>
                <a:spcPct val="90000"/>
              </a:lnSpc>
              <a:spcBef>
                <a:spcPts val="500"/>
              </a:spcBef>
              <a:spcAft>
                <a:spcPts val="0"/>
              </a:spcAft>
              <a:buSzPts val="2400"/>
              <a:buChar char="•"/>
            </a:pPr>
            <a:r>
              <a:rPr lang="en-US"/>
              <a:t>Sub-menu next to avatar can reschedule or unschedule an entire route. </a:t>
            </a:r>
            <a:endParaRPr/>
          </a:p>
          <a:p>
            <a:pPr indent="-406400" lvl="0" marL="457200" marR="0" rtl="0" algn="l">
              <a:lnSpc>
                <a:spcPct val="90000"/>
              </a:lnSpc>
              <a:spcBef>
                <a:spcPts val="1000"/>
              </a:spcBef>
              <a:spcAft>
                <a:spcPts val="0"/>
              </a:spcAft>
              <a:buClr>
                <a:schemeClr val="dk1"/>
              </a:buClr>
              <a:buSzPts val="2800"/>
              <a:buFont typeface="Arial"/>
              <a:buChar char="•"/>
            </a:pPr>
            <a:r>
              <a:rPr lang="en-US"/>
              <a:t>For recurring jobs, option to reschedule following jobs or single.  </a:t>
            </a:r>
            <a:endParaRPr/>
          </a:p>
        </p:txBody>
      </p:sp>
      <p:sp>
        <p:nvSpPr>
          <p:cNvPr id="154" name="Google Shape;154;p5"/>
          <p:cNvSpPr txBox="1"/>
          <p:nvPr>
            <p:ph type="title"/>
          </p:nvPr>
        </p:nvSpPr>
        <p:spPr>
          <a:xfrm>
            <a:off x="456068" y="375444"/>
            <a:ext cx="11265900" cy="9054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4400"/>
              <a:buFont typeface="Calibri"/>
              <a:buNone/>
            </a:pPr>
            <a:r>
              <a:rPr lang="en-US"/>
              <a:t>Managing Jobs on the Calendar View</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6"/>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90000"/>
              </a:lnSpc>
              <a:spcBef>
                <a:spcPts val="1000"/>
              </a:spcBef>
              <a:spcAft>
                <a:spcPts val="0"/>
              </a:spcAft>
              <a:buClr>
                <a:schemeClr val="dk1"/>
              </a:buClr>
              <a:buSzPts val="2800"/>
              <a:buFont typeface="Arial"/>
              <a:buChar char="•"/>
            </a:pPr>
            <a:r>
              <a:rPr lang="en-US"/>
              <a:t>Customizing views</a:t>
            </a:r>
            <a:br>
              <a:rPr lang="en-US"/>
            </a:br>
            <a:endParaRPr/>
          </a:p>
          <a:p>
            <a:pPr indent="-406400" lvl="0" marL="457200" marR="0" rtl="0" algn="l">
              <a:lnSpc>
                <a:spcPct val="90000"/>
              </a:lnSpc>
              <a:spcBef>
                <a:spcPts val="1000"/>
              </a:spcBef>
              <a:spcAft>
                <a:spcPts val="0"/>
              </a:spcAft>
              <a:buClr>
                <a:schemeClr val="dk1"/>
              </a:buClr>
              <a:buSzPts val="2800"/>
              <a:buFont typeface="Arial"/>
              <a:buChar char="•"/>
            </a:pPr>
            <a:r>
              <a:rPr lang="en-US"/>
              <a:t>Printing/Emailing</a:t>
            </a:r>
            <a:br>
              <a:rPr lang="en-US"/>
            </a:br>
            <a:endParaRPr/>
          </a:p>
          <a:p>
            <a:pPr indent="-406400" lvl="0" marL="457200" marR="0" rtl="0" algn="l">
              <a:lnSpc>
                <a:spcPct val="90000"/>
              </a:lnSpc>
              <a:spcBef>
                <a:spcPts val="1000"/>
              </a:spcBef>
              <a:spcAft>
                <a:spcPts val="0"/>
              </a:spcAft>
              <a:buClr>
                <a:schemeClr val="dk1"/>
              </a:buClr>
              <a:buSzPts val="2800"/>
              <a:buFont typeface="Arial"/>
              <a:buChar char="•"/>
            </a:pPr>
            <a:r>
              <a:rPr lang="en-US"/>
              <a:t>Team Assignments </a:t>
            </a:r>
            <a:br>
              <a:rPr lang="en-US"/>
            </a:br>
            <a:endParaRPr/>
          </a:p>
          <a:p>
            <a:pPr indent="-406400" lvl="0" marL="457200" marR="0" rtl="0" algn="l">
              <a:lnSpc>
                <a:spcPct val="90000"/>
              </a:lnSpc>
              <a:spcBef>
                <a:spcPts val="1000"/>
              </a:spcBef>
              <a:spcAft>
                <a:spcPts val="0"/>
              </a:spcAft>
              <a:buClr>
                <a:schemeClr val="dk1"/>
              </a:buClr>
              <a:buSzPts val="2800"/>
              <a:buFont typeface="Arial"/>
              <a:buChar char="•"/>
            </a:pPr>
            <a:r>
              <a:rPr lang="en-US"/>
              <a:t>Commitment lock </a:t>
            </a:r>
            <a:endParaRPr/>
          </a:p>
        </p:txBody>
      </p:sp>
      <p:sp>
        <p:nvSpPr>
          <p:cNvPr id="160" name="Google Shape;160;p6"/>
          <p:cNvSpPr txBox="1"/>
          <p:nvPr>
            <p:ph type="title"/>
          </p:nvPr>
        </p:nvSpPr>
        <p:spPr>
          <a:xfrm>
            <a:off x="456068" y="375444"/>
            <a:ext cx="11265900" cy="9054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4400"/>
              <a:buFont typeface="Calibri"/>
              <a:buNone/>
            </a:pPr>
            <a:r>
              <a:rPr lang="en-US"/>
              <a:t>Other Icons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7"/>
          <p:cNvSpPr txBox="1"/>
          <p:nvPr>
            <p:ph type="title"/>
          </p:nvPr>
        </p:nvSpPr>
        <p:spPr>
          <a:xfrm>
            <a:off x="456068" y="2976372"/>
            <a:ext cx="11265900" cy="9054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4400"/>
              <a:buNone/>
            </a:pPr>
            <a:r>
              <a:rPr lang="en-US"/>
              <a:t>To WorkWave Service!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8"/>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90000"/>
              </a:lnSpc>
              <a:spcBef>
                <a:spcPts val="1000"/>
              </a:spcBef>
              <a:spcAft>
                <a:spcPts val="0"/>
              </a:spcAft>
              <a:buClr>
                <a:schemeClr val="dk1"/>
              </a:buClr>
              <a:buSzPts val="2800"/>
              <a:buFont typeface="Arial"/>
              <a:buChar char="•"/>
            </a:pPr>
            <a:r>
              <a:rPr lang="en-US"/>
              <a:t>User defined criteria that serves as a way to better describe the overall progress of a Work Order.</a:t>
            </a:r>
            <a:endParaRPr/>
          </a:p>
          <a:p>
            <a:pPr indent="-406400" lvl="0" marL="457200" marR="0" rtl="0" algn="l">
              <a:lnSpc>
                <a:spcPct val="90000"/>
              </a:lnSpc>
              <a:spcBef>
                <a:spcPts val="1000"/>
              </a:spcBef>
              <a:spcAft>
                <a:spcPts val="0"/>
              </a:spcAft>
              <a:buClr>
                <a:schemeClr val="dk1"/>
              </a:buClr>
              <a:buSzPts val="2800"/>
              <a:buFont typeface="Arial"/>
              <a:buChar char="•"/>
            </a:pPr>
            <a:r>
              <a:rPr lang="en-US"/>
              <a:t>Associated with a parent status and assigned by the on the work order via dropdown</a:t>
            </a:r>
            <a:endParaRPr/>
          </a:p>
          <a:p>
            <a:pPr indent="-406400" lvl="0" marL="457200" marR="0" rtl="0" algn="l">
              <a:lnSpc>
                <a:spcPct val="90000"/>
              </a:lnSpc>
              <a:spcBef>
                <a:spcPts val="1000"/>
              </a:spcBef>
              <a:spcAft>
                <a:spcPts val="0"/>
              </a:spcAft>
              <a:buClr>
                <a:schemeClr val="dk1"/>
              </a:buClr>
              <a:buSzPts val="2800"/>
              <a:buFont typeface="Arial"/>
              <a:buChar char="•"/>
            </a:pPr>
            <a:r>
              <a:rPr lang="en-US"/>
              <a:t>Defaults can be associated. </a:t>
            </a:r>
            <a:endParaRPr/>
          </a:p>
          <a:p>
            <a:pPr indent="-406400" lvl="0" marL="457200" marR="0" rtl="0" algn="l">
              <a:lnSpc>
                <a:spcPct val="90000"/>
              </a:lnSpc>
              <a:spcBef>
                <a:spcPts val="1000"/>
              </a:spcBef>
              <a:spcAft>
                <a:spcPts val="0"/>
              </a:spcAft>
              <a:buClr>
                <a:schemeClr val="dk1"/>
              </a:buClr>
              <a:buSzPts val="2800"/>
              <a:buFont typeface="Arial"/>
              <a:buChar char="•"/>
            </a:pPr>
            <a:r>
              <a:rPr lang="en-US"/>
              <a:t>Use Case: Users can set a sub-status of “Need to order parts” for the parent status “Completed.” This will help them report on jobs that will need to have follow up later on with another work order. </a:t>
            </a:r>
            <a:endParaRPr/>
          </a:p>
        </p:txBody>
      </p:sp>
      <p:sp>
        <p:nvSpPr>
          <p:cNvPr id="172" name="Google Shape;172;p8"/>
          <p:cNvSpPr txBox="1"/>
          <p:nvPr>
            <p:ph type="title"/>
          </p:nvPr>
        </p:nvSpPr>
        <p:spPr>
          <a:xfrm>
            <a:off x="456068" y="375444"/>
            <a:ext cx="11265900" cy="9054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4400"/>
              <a:buFont typeface="Calibri"/>
              <a:buNone/>
            </a:pPr>
            <a:r>
              <a:rPr lang="en-US"/>
              <a:t>Job Sub Status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9"/>
          <p:cNvSpPr txBox="1"/>
          <p:nvPr>
            <p:ph idx="1" type="body"/>
          </p:nvPr>
        </p:nvSpPr>
        <p:spPr>
          <a:xfrm>
            <a:off x="456068" y="1578737"/>
            <a:ext cx="11265900" cy="43512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90000"/>
              </a:lnSpc>
              <a:spcBef>
                <a:spcPts val="1000"/>
              </a:spcBef>
              <a:spcAft>
                <a:spcPts val="0"/>
              </a:spcAft>
              <a:buClr>
                <a:schemeClr val="dk1"/>
              </a:buClr>
              <a:buSzPts val="2800"/>
              <a:buFont typeface="Arial"/>
              <a:buChar char="•"/>
            </a:pPr>
            <a:r>
              <a:rPr lang="en-US"/>
              <a:t>Premium feature – comes at higher account tier</a:t>
            </a:r>
            <a:endParaRPr/>
          </a:p>
          <a:p>
            <a:pPr indent="-406400" lvl="0" marL="457200" marR="0" rtl="0" algn="l">
              <a:lnSpc>
                <a:spcPct val="90000"/>
              </a:lnSpc>
              <a:spcBef>
                <a:spcPts val="1000"/>
              </a:spcBef>
              <a:spcAft>
                <a:spcPts val="0"/>
              </a:spcAft>
              <a:buClr>
                <a:schemeClr val="dk1"/>
              </a:buClr>
              <a:buSzPts val="2800"/>
              <a:buFont typeface="Arial"/>
              <a:buChar char="•"/>
            </a:pPr>
            <a:r>
              <a:rPr lang="en-US"/>
              <a:t>Direct algorithm – Looks at service address, estimated duration, start &amp; end of route, and fits in as many work orders in the day as possible.</a:t>
            </a:r>
            <a:endParaRPr/>
          </a:p>
          <a:p>
            <a:pPr indent="-406400" lvl="0" marL="457200" marR="0" rtl="0" algn="l">
              <a:lnSpc>
                <a:spcPct val="90000"/>
              </a:lnSpc>
              <a:spcBef>
                <a:spcPts val="1000"/>
              </a:spcBef>
              <a:spcAft>
                <a:spcPts val="0"/>
              </a:spcAft>
              <a:buClr>
                <a:schemeClr val="dk1"/>
              </a:buClr>
              <a:buSzPts val="2800"/>
              <a:buFont typeface="Arial"/>
              <a:buChar char="•"/>
            </a:pPr>
            <a:r>
              <a:rPr lang="en-US"/>
              <a:t>Respects the service hours defined in settings</a:t>
            </a:r>
            <a:endParaRPr/>
          </a:p>
          <a:p>
            <a:pPr indent="-406400" lvl="0" marL="457200" marR="0" rtl="0" algn="l">
              <a:lnSpc>
                <a:spcPct val="90000"/>
              </a:lnSpc>
              <a:spcBef>
                <a:spcPts val="1000"/>
              </a:spcBef>
              <a:spcAft>
                <a:spcPts val="0"/>
              </a:spcAft>
              <a:buClr>
                <a:schemeClr val="dk1"/>
              </a:buClr>
              <a:buSzPts val="2800"/>
              <a:buFont typeface="Arial"/>
              <a:buChar char="•"/>
            </a:pPr>
            <a:r>
              <a:rPr lang="en-US"/>
              <a:t>Can incorporate unscheduled work</a:t>
            </a:r>
            <a:endParaRPr/>
          </a:p>
          <a:p>
            <a:pPr indent="-406400" lvl="0" marL="457200" marR="0" rtl="0" algn="l">
              <a:lnSpc>
                <a:spcPct val="90000"/>
              </a:lnSpc>
              <a:spcBef>
                <a:spcPts val="1000"/>
              </a:spcBef>
              <a:spcAft>
                <a:spcPts val="0"/>
              </a:spcAft>
              <a:buClr>
                <a:schemeClr val="dk1"/>
              </a:buClr>
              <a:buSzPts val="2800"/>
              <a:buFont typeface="Arial"/>
              <a:buChar char="•"/>
            </a:pPr>
            <a:r>
              <a:rPr lang="en-US"/>
              <a:t>Provides preview before committing changes</a:t>
            </a:r>
            <a:endParaRPr/>
          </a:p>
          <a:p>
            <a:pPr indent="-406400" lvl="0" marL="457200" marR="0" rtl="0" algn="l">
              <a:lnSpc>
                <a:spcPct val="90000"/>
              </a:lnSpc>
              <a:spcBef>
                <a:spcPts val="1000"/>
              </a:spcBef>
              <a:spcAft>
                <a:spcPts val="0"/>
              </a:spcAft>
              <a:buClr>
                <a:schemeClr val="dk1"/>
              </a:buClr>
              <a:buSzPts val="2800"/>
              <a:buFont typeface="Arial"/>
              <a:buChar char="•"/>
            </a:pPr>
            <a:r>
              <a:rPr lang="en-US"/>
              <a:t>Changes can be made after route is optimized</a:t>
            </a:r>
            <a:endParaRPr/>
          </a:p>
          <a:p>
            <a:pPr indent="-406400" lvl="0" marL="457200" marR="0" rtl="0" algn="l">
              <a:lnSpc>
                <a:spcPct val="90000"/>
              </a:lnSpc>
              <a:spcBef>
                <a:spcPts val="1000"/>
              </a:spcBef>
              <a:spcAft>
                <a:spcPts val="0"/>
              </a:spcAft>
              <a:buClr>
                <a:schemeClr val="dk1"/>
              </a:buClr>
              <a:buSzPts val="2800"/>
              <a:buFont typeface="Arial"/>
              <a:buChar char="•"/>
            </a:pPr>
            <a:r>
              <a:rPr lang="en-US"/>
              <a:t>Single day optimization only</a:t>
            </a:r>
            <a:endParaRPr/>
          </a:p>
        </p:txBody>
      </p:sp>
      <p:sp>
        <p:nvSpPr>
          <p:cNvPr id="178" name="Google Shape;178;p9"/>
          <p:cNvSpPr txBox="1"/>
          <p:nvPr>
            <p:ph type="title"/>
          </p:nvPr>
        </p:nvSpPr>
        <p:spPr>
          <a:xfrm>
            <a:off x="456068" y="375444"/>
            <a:ext cx="11265900" cy="9054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4400"/>
              <a:buFont typeface="Calibri"/>
              <a:buNone/>
            </a:pPr>
            <a:r>
              <a:rPr lang="en-US"/>
              <a:t>Route Optimization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2019-06-17T19:05:40Z</dcterms:created>
  <dc:creator>Brian Nicoletti</dc:creator>
</cp:coreProperties>
</file>