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12161825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6" roundtripDataSignature="AMtx7mgRN/EfZGmvKput2nUqGoISElOs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519363" y="857250"/>
            <a:ext cx="4105275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:notes"/>
          <p:cNvSpPr/>
          <p:nvPr>
            <p:ph idx="2" type="sldImg"/>
          </p:nvPr>
        </p:nvSpPr>
        <p:spPr>
          <a:xfrm>
            <a:off x="2519363" y="857250"/>
            <a:ext cx="4105275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1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p1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0:notes"/>
          <p:cNvSpPr/>
          <p:nvPr>
            <p:ph idx="2" type="sldImg"/>
          </p:nvPr>
        </p:nvSpPr>
        <p:spPr>
          <a:xfrm>
            <a:off x="2519363" y="857250"/>
            <a:ext cx="4105275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1:notes"/>
          <p:cNvSpPr/>
          <p:nvPr>
            <p:ph idx="2" type="sldImg"/>
          </p:nvPr>
        </p:nvSpPr>
        <p:spPr>
          <a:xfrm>
            <a:off x="2519363" y="857250"/>
            <a:ext cx="4105275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/>
          <p:nvPr>
            <p:ph idx="2" type="sldImg"/>
          </p:nvPr>
        </p:nvSpPr>
        <p:spPr>
          <a:xfrm>
            <a:off x="2519363" y="857250"/>
            <a:ext cx="4105275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2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p12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/>
          <p:nvPr>
            <p:ph idx="2" type="sldImg"/>
          </p:nvPr>
        </p:nvSpPr>
        <p:spPr>
          <a:xfrm>
            <a:off x="2519363" y="857250"/>
            <a:ext cx="4105275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13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p13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4:notes"/>
          <p:cNvSpPr/>
          <p:nvPr>
            <p:ph idx="2" type="sldImg"/>
          </p:nvPr>
        </p:nvSpPr>
        <p:spPr>
          <a:xfrm>
            <a:off x="2519363" y="857250"/>
            <a:ext cx="4105275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5:notes"/>
          <p:cNvSpPr/>
          <p:nvPr>
            <p:ph idx="2" type="sldImg"/>
          </p:nvPr>
        </p:nvSpPr>
        <p:spPr>
          <a:xfrm>
            <a:off x="2519363" y="857250"/>
            <a:ext cx="4105275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6:notes"/>
          <p:cNvSpPr/>
          <p:nvPr>
            <p:ph idx="2" type="sldImg"/>
          </p:nvPr>
        </p:nvSpPr>
        <p:spPr>
          <a:xfrm>
            <a:off x="2519363" y="857250"/>
            <a:ext cx="4105275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7:notes"/>
          <p:cNvSpPr/>
          <p:nvPr>
            <p:ph idx="2" type="sldImg"/>
          </p:nvPr>
        </p:nvSpPr>
        <p:spPr>
          <a:xfrm>
            <a:off x="2519363" y="857250"/>
            <a:ext cx="4105275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8:notes"/>
          <p:cNvSpPr/>
          <p:nvPr>
            <p:ph idx="2" type="sldImg"/>
          </p:nvPr>
        </p:nvSpPr>
        <p:spPr>
          <a:xfrm>
            <a:off x="2519363" y="857250"/>
            <a:ext cx="4105275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:notes"/>
          <p:cNvSpPr/>
          <p:nvPr>
            <p:ph idx="2" type="sldImg"/>
          </p:nvPr>
        </p:nvSpPr>
        <p:spPr>
          <a:xfrm>
            <a:off x="2519363" y="857250"/>
            <a:ext cx="4105275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19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p19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/>
          <p:nvPr>
            <p:ph idx="2" type="sldImg"/>
          </p:nvPr>
        </p:nvSpPr>
        <p:spPr>
          <a:xfrm>
            <a:off x="2519363" y="857250"/>
            <a:ext cx="4105275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2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p2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0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0:notes"/>
          <p:cNvSpPr/>
          <p:nvPr>
            <p:ph idx="2" type="sldImg"/>
          </p:nvPr>
        </p:nvSpPr>
        <p:spPr>
          <a:xfrm>
            <a:off x="2519363" y="857250"/>
            <a:ext cx="4105275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1:notes"/>
          <p:cNvSpPr/>
          <p:nvPr>
            <p:ph idx="2" type="sldImg"/>
          </p:nvPr>
        </p:nvSpPr>
        <p:spPr>
          <a:xfrm>
            <a:off x="2519363" y="857250"/>
            <a:ext cx="4105275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21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p21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3:notes"/>
          <p:cNvSpPr/>
          <p:nvPr>
            <p:ph idx="2" type="sldImg"/>
          </p:nvPr>
        </p:nvSpPr>
        <p:spPr>
          <a:xfrm>
            <a:off x="2519363" y="857250"/>
            <a:ext cx="4105275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4:notes"/>
          <p:cNvSpPr/>
          <p:nvPr>
            <p:ph idx="2" type="sldImg"/>
          </p:nvPr>
        </p:nvSpPr>
        <p:spPr>
          <a:xfrm>
            <a:off x="2519363" y="857250"/>
            <a:ext cx="4105275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5:notes"/>
          <p:cNvSpPr/>
          <p:nvPr>
            <p:ph idx="2" type="sldImg"/>
          </p:nvPr>
        </p:nvSpPr>
        <p:spPr>
          <a:xfrm>
            <a:off x="2519363" y="857250"/>
            <a:ext cx="4105275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6:notes"/>
          <p:cNvSpPr/>
          <p:nvPr>
            <p:ph idx="2" type="sldImg"/>
          </p:nvPr>
        </p:nvSpPr>
        <p:spPr>
          <a:xfrm>
            <a:off x="2519363" y="857250"/>
            <a:ext cx="4105275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/>
          <p:nvPr>
            <p:ph idx="2" type="sldImg"/>
          </p:nvPr>
        </p:nvSpPr>
        <p:spPr>
          <a:xfrm>
            <a:off x="2519363" y="857250"/>
            <a:ext cx="4105275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7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7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8:notes"/>
          <p:cNvSpPr/>
          <p:nvPr>
            <p:ph idx="2" type="sldImg"/>
          </p:nvPr>
        </p:nvSpPr>
        <p:spPr>
          <a:xfrm>
            <a:off x="2519363" y="857250"/>
            <a:ext cx="4105275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/>
          <p:nvPr>
            <p:ph idx="2" type="sldImg"/>
          </p:nvPr>
        </p:nvSpPr>
        <p:spPr>
          <a:xfrm>
            <a:off x="2519363" y="857250"/>
            <a:ext cx="4105275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9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9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4.jpg"/><Relationship Id="rId4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079750"/>
            <a:ext cx="12161827" cy="376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3"/>
          <p:cNvSpPr txBox="1"/>
          <p:nvPr>
            <p:ph type="ctrTitle"/>
          </p:nvPr>
        </p:nvSpPr>
        <p:spPr>
          <a:xfrm>
            <a:off x="458560" y="312894"/>
            <a:ext cx="11263500" cy="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C"/>
              </a:buClr>
              <a:buSzPts val="5000"/>
              <a:buFont typeface="Calibri"/>
              <a:buNone/>
              <a:defRPr b="0" i="0" sz="5000" u="none" cap="none" strike="noStrik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23"/>
          <p:cNvSpPr txBox="1"/>
          <p:nvPr>
            <p:ph idx="1" type="subTitle"/>
          </p:nvPr>
        </p:nvSpPr>
        <p:spPr>
          <a:xfrm>
            <a:off x="457313" y="1431195"/>
            <a:ext cx="112647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3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workwave.com/service</a:t>
            </a:r>
            <a:endParaRPr b="0" i="0" sz="1000" u="none" cap="none" strike="noStrik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b="0" i="0" sz="700" u="none" cap="none" strike="noStrik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-Slide-Network-Image">
  <p:cSld name="OBJECT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32"/>
          <p:cNvPicPr preferRelativeResize="0"/>
          <p:nvPr/>
        </p:nvPicPr>
        <p:blipFill rotWithShape="1">
          <a:blip r:embed="rId3">
            <a:alphaModFix/>
          </a:blip>
          <a:srcRect b="8768" l="70" r="-68" t="-118"/>
          <a:stretch/>
        </p:blipFill>
        <p:spPr>
          <a:xfrm>
            <a:off x="8125" y="0"/>
            <a:ext cx="12161827" cy="624892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2"/>
          <p:cNvSpPr txBox="1"/>
          <p:nvPr>
            <p:ph idx="1" type="body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32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workwave.com/service</a:t>
            </a:r>
            <a:endParaRPr b="0" i="0" sz="1000" u="none" cap="none" strike="noStrik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b="0" i="0" sz="700" u="none" cap="none" strike="noStrik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5093" y="430224"/>
            <a:ext cx="12192000" cy="76809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2"/>
          <p:cNvSpPr txBox="1"/>
          <p:nvPr>
            <p:ph type="title"/>
          </p:nvPr>
        </p:nvSpPr>
        <p:spPr>
          <a:xfrm>
            <a:off x="456068" y="375444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-Slide-Map-Image">
  <p:cSld name="OBJECT_1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33"/>
          <p:cNvPicPr preferRelativeResize="0"/>
          <p:nvPr/>
        </p:nvPicPr>
        <p:blipFill rotWithShape="1">
          <a:blip r:embed="rId3">
            <a:alphaModFix/>
          </a:blip>
          <a:srcRect b="4329" l="0" r="0" t="4329"/>
          <a:stretch/>
        </p:blipFill>
        <p:spPr>
          <a:xfrm>
            <a:off x="8125" y="0"/>
            <a:ext cx="12161827" cy="624892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33"/>
          <p:cNvSpPr txBox="1"/>
          <p:nvPr>
            <p:ph idx="1" type="body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3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workwave.com/service</a:t>
            </a:r>
            <a:endParaRPr b="0" i="0" sz="1000" u="none" cap="none" strike="noStrik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b="0" i="0" sz="700" u="none" cap="none" strike="noStrik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5093" y="430224"/>
            <a:ext cx="12192000" cy="76809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3"/>
          <p:cNvSpPr txBox="1"/>
          <p:nvPr>
            <p:ph type="title"/>
          </p:nvPr>
        </p:nvSpPr>
        <p:spPr>
          <a:xfrm>
            <a:off x="456068" y="375444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-Slide-Algorithm-Image">
  <p:cSld name="OBJECT_1_1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34"/>
          <p:cNvPicPr preferRelativeResize="0"/>
          <p:nvPr/>
        </p:nvPicPr>
        <p:blipFill rotWithShape="1">
          <a:blip r:embed="rId2">
            <a:alphaModFix/>
          </a:blip>
          <a:srcRect b="4329" l="0" r="0" t="4329"/>
          <a:stretch/>
        </p:blipFill>
        <p:spPr>
          <a:xfrm>
            <a:off x="8125" y="0"/>
            <a:ext cx="12161827" cy="624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34"/>
          <p:cNvSpPr txBox="1"/>
          <p:nvPr>
            <p:ph idx="1" type="body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34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workwave.com/service</a:t>
            </a:r>
            <a:endParaRPr b="0" i="0" sz="1000" u="none" cap="none" strike="noStrik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b="0" i="0" sz="700" u="none" cap="none" strike="noStrik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5093" y="430224"/>
            <a:ext cx="12192000" cy="76809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4"/>
          <p:cNvSpPr txBox="1"/>
          <p:nvPr>
            <p:ph type="title"/>
          </p:nvPr>
        </p:nvSpPr>
        <p:spPr>
          <a:xfrm>
            <a:off x="456068" y="375444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-Slide-Fleet-Image">
  <p:cSld name="OBJECT_1_1_1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35"/>
          <p:cNvPicPr preferRelativeResize="0"/>
          <p:nvPr/>
        </p:nvPicPr>
        <p:blipFill rotWithShape="1">
          <a:blip r:embed="rId3">
            <a:alphaModFix/>
          </a:blip>
          <a:srcRect b="4329" l="0" r="0" t="4329"/>
          <a:stretch/>
        </p:blipFill>
        <p:spPr>
          <a:xfrm>
            <a:off x="8125" y="0"/>
            <a:ext cx="12161827" cy="624892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5"/>
          <p:cNvSpPr txBox="1"/>
          <p:nvPr>
            <p:ph idx="1" type="body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5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workwave.com/service</a:t>
            </a:r>
            <a:endParaRPr b="0" i="0" sz="1000" u="none" cap="none" strike="noStrik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b="0" i="0" sz="700" u="none" cap="none" strike="noStrik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5093" y="430224"/>
            <a:ext cx="12192000" cy="76809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5"/>
          <p:cNvSpPr txBox="1"/>
          <p:nvPr>
            <p:ph type="title"/>
          </p:nvPr>
        </p:nvSpPr>
        <p:spPr>
          <a:xfrm>
            <a:off x="456068" y="375444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-Slide-Import-Routes-Image">
  <p:cSld name="OBJECT_1_1_1_1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36"/>
          <p:cNvPicPr preferRelativeResize="0"/>
          <p:nvPr/>
        </p:nvPicPr>
        <p:blipFill rotWithShape="1">
          <a:blip r:embed="rId3">
            <a:alphaModFix/>
          </a:blip>
          <a:srcRect b="4329" l="0" r="0" t="4329"/>
          <a:stretch/>
        </p:blipFill>
        <p:spPr>
          <a:xfrm>
            <a:off x="8125" y="0"/>
            <a:ext cx="12161827" cy="624892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6"/>
          <p:cNvSpPr txBox="1"/>
          <p:nvPr>
            <p:ph idx="1" type="body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36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workwave.com/service</a:t>
            </a:r>
            <a:endParaRPr b="0" i="0" sz="1000" u="none" cap="none" strike="noStrik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b="0" i="0" sz="700" u="none" cap="none" strike="noStrik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5093" y="430224"/>
            <a:ext cx="12192000" cy="76809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6"/>
          <p:cNvSpPr txBox="1"/>
          <p:nvPr>
            <p:ph type="title"/>
          </p:nvPr>
        </p:nvSpPr>
        <p:spPr>
          <a:xfrm>
            <a:off x="456068" y="375444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eak-Slide-Blue-Network">
  <p:cSld name="Break-Slide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61827" cy="68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7"/>
          <p:cNvSpPr txBox="1"/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1" name="Google Shape;101;p37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workwave.com/service</a:t>
            </a:r>
            <a:endParaRPr b="0" i="0" sz="1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b="0" i="0" sz="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eak-Slide-Blue-Algorithm">
  <p:cSld name="Break-Slide_1_3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61827" cy="68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8"/>
          <p:cNvSpPr txBox="1"/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5" name="Google Shape;105;p38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workwave.com/service</a:t>
            </a:r>
            <a:endParaRPr b="0" i="0" sz="1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b="0" i="0" sz="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eak-Slide-Blue-Thumbs-Up">
  <p:cSld name="Break-Slide_1_3_1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61827" cy="68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9"/>
          <p:cNvSpPr txBox="1"/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9" name="Google Shape;109;p39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workwave.com/service</a:t>
            </a:r>
            <a:endParaRPr b="0" i="0" sz="1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b="0" i="0" sz="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eak-Slide-Fleet">
  <p:cSld name="Break-Slide_1_2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61827" cy="68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0"/>
          <p:cNvSpPr txBox="1"/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3" name="Google Shape;113;p40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workwave.com/service</a:t>
            </a:r>
            <a:endParaRPr b="0" i="0" sz="1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b="0" i="0" sz="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eak-Slide-Cleaning">
  <p:cSld name="Break-Slide_1_2_1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61827" cy="68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1"/>
          <p:cNvSpPr txBox="1"/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7" name="Google Shape;117;p41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workwave.com/service</a:t>
            </a:r>
            <a:endParaRPr b="0" i="0" sz="1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b="0" i="0" sz="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-Slide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487"/>
            <a:ext cx="12161827" cy="68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4"/>
          <p:cNvSpPr txBox="1"/>
          <p:nvPr>
            <p:ph type="title"/>
          </p:nvPr>
        </p:nvSpPr>
        <p:spPr>
          <a:xfrm>
            <a:off x="456068" y="310896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24"/>
          <p:cNvSpPr txBox="1"/>
          <p:nvPr>
            <p:ph idx="1" type="body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24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workwave.com/service</a:t>
            </a:r>
            <a:endParaRPr b="0" i="0" sz="1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b="0" i="0" sz="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eak-Slide-Lawn &amp; Landscape">
  <p:cSld name="Break-Slide_1_2_1_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61827" cy="68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2"/>
          <p:cNvSpPr txBox="1"/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1" name="Google Shape;121;p42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workwave.com/service</a:t>
            </a:r>
            <a:endParaRPr b="0" i="0" sz="1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b="0" i="0" sz="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-Slide-Workflow-Image">
  <p:cSld name="OBJECT_1_1_1_1_1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5"/>
          <p:cNvPicPr preferRelativeResize="0"/>
          <p:nvPr/>
        </p:nvPicPr>
        <p:blipFill rotWithShape="1">
          <a:blip r:embed="rId3">
            <a:alphaModFix/>
          </a:blip>
          <a:srcRect b="4329" l="0" r="0" t="4329"/>
          <a:stretch/>
        </p:blipFill>
        <p:spPr>
          <a:xfrm>
            <a:off x="8125" y="0"/>
            <a:ext cx="12161827" cy="624892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5"/>
          <p:cNvSpPr txBox="1"/>
          <p:nvPr>
            <p:ph idx="1" type="body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25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workwave.com/service</a:t>
            </a:r>
            <a:endParaRPr b="0" i="0" sz="1000" u="none" cap="none" strike="noStrik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b="0" i="0" sz="700" u="none" cap="none" strike="noStrik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Google Shape;3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5093" y="430224"/>
            <a:ext cx="12192000" cy="76809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5"/>
          <p:cNvSpPr txBox="1"/>
          <p:nvPr>
            <p:ph type="title"/>
          </p:nvPr>
        </p:nvSpPr>
        <p:spPr>
          <a:xfrm>
            <a:off x="456068" y="375444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eak-Slide-Generic Version">
  <p:cSld name="Break-Slide_1_2_1_1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61827" cy="68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6"/>
          <p:cNvSpPr txBox="1"/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26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workwave.com/service</a:t>
            </a:r>
            <a:endParaRPr b="0" i="0" sz="1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b="0" i="0" sz="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-Slide-Thumbs-Up-Image">
  <p:cSld name="OBJECT_1_2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7"/>
          <p:cNvPicPr preferRelativeResize="0"/>
          <p:nvPr/>
        </p:nvPicPr>
        <p:blipFill rotWithShape="1">
          <a:blip r:embed="rId3">
            <a:alphaModFix/>
          </a:blip>
          <a:srcRect b="4329" l="0" r="0" t="4329"/>
          <a:stretch/>
        </p:blipFill>
        <p:spPr>
          <a:xfrm>
            <a:off x="8125" y="0"/>
            <a:ext cx="12161827" cy="6248926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7"/>
          <p:cNvSpPr txBox="1"/>
          <p:nvPr>
            <p:ph idx="1" type="body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27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workwave.com/service</a:t>
            </a:r>
            <a:endParaRPr b="0" i="0" sz="1000" u="none" cap="none" strike="noStrik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b="0" i="0" sz="700" u="none" cap="none" strike="noStrik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Google Shape;4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5093" y="430224"/>
            <a:ext cx="12192000" cy="76809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7"/>
          <p:cNvSpPr txBox="1"/>
          <p:nvPr>
            <p:ph type="title"/>
          </p:nvPr>
        </p:nvSpPr>
        <p:spPr>
          <a:xfrm>
            <a:off x="456068" y="375444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s-Slide">
  <p:cSld name="Break-Slide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61827" cy="68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8"/>
          <p:cNvSpPr txBox="1"/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Google Shape;46;p28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workwave.com/service</a:t>
            </a:r>
            <a:endParaRPr b="0" i="0" sz="1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b="0" i="0" sz="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-Cleaning">
  <p:cSld name="TITLE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079750"/>
            <a:ext cx="12161827" cy="37689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9"/>
          <p:cNvSpPr txBox="1"/>
          <p:nvPr>
            <p:ph type="ctrTitle"/>
          </p:nvPr>
        </p:nvSpPr>
        <p:spPr>
          <a:xfrm>
            <a:off x="458560" y="312894"/>
            <a:ext cx="11263500" cy="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C"/>
              </a:buClr>
              <a:buSzPts val="5000"/>
              <a:buFont typeface="Calibri"/>
              <a:buNone/>
              <a:defRPr b="0" i="0" sz="5000" u="none" cap="none" strike="noStrik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29"/>
          <p:cNvSpPr txBox="1"/>
          <p:nvPr>
            <p:ph idx="1" type="subTitle"/>
          </p:nvPr>
        </p:nvSpPr>
        <p:spPr>
          <a:xfrm>
            <a:off x="457313" y="1431195"/>
            <a:ext cx="112647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29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workwave.com/service</a:t>
            </a:r>
            <a:endParaRPr b="0" i="0" sz="1000" u="none" cap="none" strike="noStrik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b="0" i="0" sz="700" u="none" cap="none" strike="noStrik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-Lawn &amp; Landscape">
  <p:cSld name="TITLE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079750"/>
            <a:ext cx="12161827" cy="37689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0"/>
          <p:cNvSpPr txBox="1"/>
          <p:nvPr>
            <p:ph type="ctrTitle"/>
          </p:nvPr>
        </p:nvSpPr>
        <p:spPr>
          <a:xfrm>
            <a:off x="458560" y="312894"/>
            <a:ext cx="11263500" cy="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C"/>
              </a:buClr>
              <a:buSzPts val="5000"/>
              <a:buFont typeface="Calibri"/>
              <a:buNone/>
              <a:defRPr b="0" i="0" sz="5000" u="none" cap="none" strike="noStrik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30"/>
          <p:cNvSpPr txBox="1"/>
          <p:nvPr>
            <p:ph idx="1" type="subTitle"/>
          </p:nvPr>
        </p:nvSpPr>
        <p:spPr>
          <a:xfrm>
            <a:off x="457313" y="1431195"/>
            <a:ext cx="112647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0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workwave.com/service</a:t>
            </a:r>
            <a:endParaRPr b="0" i="0" sz="1000" u="none" cap="none" strike="noStrik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b="0" i="0" sz="700" u="none" cap="none" strike="noStrik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-Slide">
  <p:cSld name="OBJECT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1"/>
          <p:cNvSpPr txBox="1"/>
          <p:nvPr>
            <p:ph idx="1" type="body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1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workwave.com/service</a:t>
            </a:r>
            <a:endParaRPr b="0" i="0" sz="1000" u="none" cap="none" strike="noStrik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b="0" i="0" sz="700" u="none" cap="none" strike="noStrik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093" y="430224"/>
            <a:ext cx="12192000" cy="76809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31"/>
          <p:cNvSpPr txBox="1"/>
          <p:nvPr>
            <p:ph type="title"/>
          </p:nvPr>
        </p:nvSpPr>
        <p:spPr>
          <a:xfrm>
            <a:off x="456068" y="375444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836125" y="365125"/>
            <a:ext cx="10489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836125" y="1825625"/>
            <a:ext cx="104895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836125" y="6356350"/>
            <a:ext cx="2736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4028605" y="6356350"/>
            <a:ext cx="410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8589289" y="6356350"/>
            <a:ext cx="2736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open.spotify.com/playlist/7tRXSCFaGizSyBACfDS0G8?si=FPOSSyThTG2zxxONmxxzs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"/>
          <p:cNvSpPr txBox="1"/>
          <p:nvPr>
            <p:ph type="ctrTitle"/>
          </p:nvPr>
        </p:nvSpPr>
        <p:spPr>
          <a:xfrm>
            <a:off x="458560" y="312894"/>
            <a:ext cx="11263500" cy="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WorkWave Service Internal Training</a:t>
            </a:r>
            <a:endParaRPr/>
          </a:p>
        </p:txBody>
      </p:sp>
      <p:sp>
        <p:nvSpPr>
          <p:cNvPr id="128" name="Google Shape;128;p1"/>
          <p:cNvSpPr txBox="1"/>
          <p:nvPr>
            <p:ph idx="1" type="subTitle"/>
          </p:nvPr>
        </p:nvSpPr>
        <p:spPr>
          <a:xfrm>
            <a:off x="457313" y="1431195"/>
            <a:ext cx="112647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/>
              <a:t>Setting up Accounts and Jobs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"/>
          <p:cNvSpPr txBox="1"/>
          <p:nvPr>
            <p:ph idx="1" type="body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Leads – A list of potential sales, with only contact information to go on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Opportunities – A lead that has a price quote associated with it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When an agreement is abandoned, it automatically saves as a lead OR opportunity, depending on where in the process they are. </a:t>
            </a:r>
            <a:endParaRPr/>
          </a:p>
        </p:txBody>
      </p:sp>
      <p:sp>
        <p:nvSpPr>
          <p:cNvPr id="199" name="Google Shape;199;p10"/>
          <p:cNvSpPr txBox="1"/>
          <p:nvPr>
            <p:ph type="title"/>
          </p:nvPr>
        </p:nvSpPr>
        <p:spPr>
          <a:xfrm>
            <a:off x="456068" y="375444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Leads and Opportunities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"/>
          <p:cNvSpPr txBox="1"/>
          <p:nvPr>
            <p:ph idx="1" type="body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A document with a price quote that can be emailed or printed out to a potential customer</a:t>
            </a:r>
            <a:br>
              <a:rPr lang="en-US"/>
            </a:b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WWS does not allow for On-site estimates/inspections (pain point)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In legacy products, a non-billable order type is used to schedule appointment and then is either sold or lost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User must create a service called “Estimate” and create an agreement to schedule appointment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Estimate job must be closed and second agreement must be created for future work</a:t>
            </a:r>
            <a:endParaRPr/>
          </a:p>
        </p:txBody>
      </p:sp>
      <p:sp>
        <p:nvSpPr>
          <p:cNvPr id="205" name="Google Shape;205;p11"/>
          <p:cNvSpPr txBox="1"/>
          <p:nvPr>
            <p:ph type="title"/>
          </p:nvPr>
        </p:nvSpPr>
        <p:spPr>
          <a:xfrm>
            <a:off x="456068" y="375444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Estimates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"/>
          <p:cNvSpPr txBox="1"/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Break!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 txBox="1"/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Advanced Job Management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"/>
          <p:cNvSpPr txBox="1"/>
          <p:nvPr>
            <p:ph idx="1" type="body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Agreements with multiple work orders</a:t>
            </a:r>
            <a:br>
              <a:rPr lang="en-US"/>
            </a:b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Multi-day Projects</a:t>
            </a:r>
            <a:br>
              <a:rPr lang="en-US"/>
            </a:b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Overnight Scheduling</a:t>
            </a:r>
            <a:br>
              <a:rPr lang="en-US"/>
            </a:b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On-Demand Jobs</a:t>
            </a:r>
            <a:endParaRPr/>
          </a:p>
        </p:txBody>
      </p:sp>
      <p:sp>
        <p:nvSpPr>
          <p:cNvPr id="223" name="Google Shape;223;p14"/>
          <p:cNvSpPr txBox="1"/>
          <p:nvPr>
            <p:ph type="title"/>
          </p:nvPr>
        </p:nvSpPr>
        <p:spPr>
          <a:xfrm>
            <a:off x="456068" y="375444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Different Order Types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"/>
          <p:cNvSpPr txBox="1"/>
          <p:nvPr>
            <p:ph idx="1" type="body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Billing Cycle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If a billing cycle is created, only CLOSED work orders will appear on the following invoice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Contract Pricing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Charges one set rate per billing cycle, regardless of completed jobs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Services/Products/Materials can be set up to be charged separately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Invoice before service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Best used for flat rate services or companies who bring the invoice to the job with them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Can not be modified after job – original invoice must be voided and reissued</a:t>
            </a:r>
            <a:endParaRPr/>
          </a:p>
        </p:txBody>
      </p:sp>
      <p:sp>
        <p:nvSpPr>
          <p:cNvPr id="229" name="Google Shape;229;p15"/>
          <p:cNvSpPr txBox="1"/>
          <p:nvPr>
            <p:ph type="title"/>
          </p:nvPr>
        </p:nvSpPr>
        <p:spPr>
          <a:xfrm>
            <a:off x="456068" y="375444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Different Billing Scenarios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"/>
          <p:cNvSpPr txBox="1"/>
          <p:nvPr>
            <p:ph idx="1" type="body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/>
              <a:t>On Demand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Pick-and-choose which jobs generate an invoice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/>
              <a:t>Do Not Invoice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For services where no payment is to be collected</a:t>
            </a:r>
            <a:endParaRPr/>
          </a:p>
          <a:p>
            <a:pPr indent="0" lvl="1" marL="533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35" name="Google Shape;235;p16"/>
          <p:cNvSpPr txBox="1"/>
          <p:nvPr>
            <p:ph type="title"/>
          </p:nvPr>
        </p:nvSpPr>
        <p:spPr>
          <a:xfrm>
            <a:off x="456068" y="375444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Different Billing Scenarios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"/>
          <p:cNvSpPr txBox="1"/>
          <p:nvPr>
            <p:ph idx="1" type="body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Creating additional work order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Only can be done on agreements with recurring work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New work order is bound by billing rules of original agreement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Modify nearly any part of an agreement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Set date restrictions for recurring jobs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Pre-authorize payments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Cancel agreements to end them</a:t>
            </a:r>
            <a:endParaRPr/>
          </a:p>
        </p:txBody>
      </p:sp>
      <p:sp>
        <p:nvSpPr>
          <p:cNvPr id="241" name="Google Shape;241;p17"/>
          <p:cNvSpPr txBox="1"/>
          <p:nvPr>
            <p:ph type="title"/>
          </p:nvPr>
        </p:nvSpPr>
        <p:spPr>
          <a:xfrm>
            <a:off x="456068" y="375444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Managing Agreements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8"/>
          <p:cNvSpPr txBox="1"/>
          <p:nvPr>
            <p:ph idx="1" type="body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Created by clicking an open time block on the calendar</a:t>
            </a:r>
            <a:br>
              <a:rPr lang="en-US"/>
            </a:b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Includes all steps of the agreement process, except for scheduling</a:t>
            </a:r>
            <a:br>
              <a:rPr lang="en-US"/>
            </a:b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Can only be done for one service only</a:t>
            </a:r>
            <a:endParaRPr/>
          </a:p>
        </p:txBody>
      </p:sp>
      <p:sp>
        <p:nvSpPr>
          <p:cNvPr id="247" name="Google Shape;247;p18"/>
          <p:cNvSpPr txBox="1"/>
          <p:nvPr>
            <p:ph type="title"/>
          </p:nvPr>
        </p:nvSpPr>
        <p:spPr>
          <a:xfrm>
            <a:off x="456068" y="375444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Quick Agreements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9"/>
          <p:cNvSpPr txBox="1"/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Action Items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"/>
          <p:cNvSpPr txBox="1"/>
          <p:nvPr>
            <p:ph type="title"/>
          </p:nvPr>
        </p:nvSpPr>
        <p:spPr>
          <a:xfrm>
            <a:off x="456068" y="310896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35" name="Google Shape;135;p2"/>
          <p:cNvSpPr txBox="1"/>
          <p:nvPr>
            <p:ph idx="1" type="body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Basic Agreement Workflow</a:t>
            </a:r>
            <a:endParaRPr/>
          </a:p>
          <a:p>
            <a:pPr indent="0" lvl="1" marL="508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Advanced Job Management</a:t>
            </a:r>
            <a:br>
              <a:rPr lang="en-US"/>
            </a:b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Action Items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"/>
          <p:cNvSpPr txBox="1"/>
          <p:nvPr>
            <p:ph idx="1" type="body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Create agreements!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One time job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Recurring work with end date (renews next year)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Contract with invoices going to separate contact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Multi-day project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For a team of three, with price by hour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Work to be done on-call</a:t>
            </a:r>
            <a:endParaRPr/>
          </a:p>
        </p:txBody>
      </p:sp>
      <p:sp>
        <p:nvSpPr>
          <p:cNvPr id="259" name="Google Shape;259;p20"/>
          <p:cNvSpPr txBox="1"/>
          <p:nvPr>
            <p:ph type="title"/>
          </p:nvPr>
        </p:nvSpPr>
        <p:spPr>
          <a:xfrm>
            <a:off x="456068" y="375444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Action Items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"/>
          <p:cNvSpPr txBox="1"/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Thank You!</a:t>
            </a:r>
            <a:br>
              <a:rPr lang="en-US"/>
            </a:br>
            <a:br>
              <a:rPr lang="en-US"/>
            </a:br>
            <a:r>
              <a:rPr lang="en-US" u="sng">
                <a:solidFill>
                  <a:schemeClr val="hlink"/>
                </a:solidFill>
                <a:hlinkClick r:id="rId3"/>
              </a:rPr>
              <a:t>Session Playlist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"/>
          <p:cNvSpPr txBox="1"/>
          <p:nvPr>
            <p:ph type="title"/>
          </p:nvPr>
        </p:nvSpPr>
        <p:spPr>
          <a:xfrm>
            <a:off x="456068" y="375444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Account Architecture </a:t>
            </a:r>
            <a:endParaRPr/>
          </a:p>
        </p:txBody>
      </p:sp>
      <p:sp>
        <p:nvSpPr>
          <p:cNvPr id="141" name="Google Shape;141;p3"/>
          <p:cNvSpPr/>
          <p:nvPr/>
        </p:nvSpPr>
        <p:spPr>
          <a:xfrm>
            <a:off x="456068" y="1441342"/>
            <a:ext cx="10671715" cy="449450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ACCOUNT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"/>
          <p:cNvSpPr/>
          <p:nvPr/>
        </p:nvSpPr>
        <p:spPr>
          <a:xfrm>
            <a:off x="1444650" y="2789695"/>
            <a:ext cx="8694549" cy="108488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Service Location</a:t>
            </a:r>
            <a:endParaRPr/>
          </a:p>
        </p:txBody>
      </p:sp>
      <p:sp>
        <p:nvSpPr>
          <p:cNvPr id="143" name="Google Shape;143;p3"/>
          <p:cNvSpPr/>
          <p:nvPr/>
        </p:nvSpPr>
        <p:spPr>
          <a:xfrm>
            <a:off x="6241487" y="2913681"/>
            <a:ext cx="2262752" cy="852407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Agreement</a:t>
            </a:r>
            <a:endParaRPr/>
          </a:p>
        </p:txBody>
      </p:sp>
      <p:sp>
        <p:nvSpPr>
          <p:cNvPr id="144" name="Google Shape;144;p3"/>
          <p:cNvSpPr/>
          <p:nvPr/>
        </p:nvSpPr>
        <p:spPr>
          <a:xfrm>
            <a:off x="4680488" y="2913681"/>
            <a:ext cx="1239865" cy="852407"/>
          </a:xfrm>
          <a:prstGeom prst="diamond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Zone</a:t>
            </a:r>
            <a:endParaRPr/>
          </a:p>
        </p:txBody>
      </p:sp>
      <p:sp>
        <p:nvSpPr>
          <p:cNvPr id="145" name="Google Shape;145;p3"/>
          <p:cNvSpPr/>
          <p:nvPr/>
        </p:nvSpPr>
        <p:spPr>
          <a:xfrm>
            <a:off x="8617058" y="2913681"/>
            <a:ext cx="1410345" cy="852407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"/>
          <p:cNvSpPr txBox="1"/>
          <p:nvPr>
            <p:ph type="title"/>
          </p:nvPr>
        </p:nvSpPr>
        <p:spPr>
          <a:xfrm>
            <a:off x="456068" y="375444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Account Architecture </a:t>
            </a:r>
            <a:endParaRPr/>
          </a:p>
        </p:txBody>
      </p:sp>
      <p:sp>
        <p:nvSpPr>
          <p:cNvPr id="151" name="Google Shape;151;p4"/>
          <p:cNvSpPr/>
          <p:nvPr/>
        </p:nvSpPr>
        <p:spPr>
          <a:xfrm>
            <a:off x="456068" y="1441342"/>
            <a:ext cx="10671715" cy="449450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ACCOUNT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1444650" y="2789695"/>
            <a:ext cx="8694549" cy="108488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Service Location</a:t>
            </a:r>
            <a:endParaRPr/>
          </a:p>
        </p:txBody>
      </p:sp>
      <p:sp>
        <p:nvSpPr>
          <p:cNvPr id="153" name="Google Shape;153;p4"/>
          <p:cNvSpPr/>
          <p:nvPr/>
        </p:nvSpPr>
        <p:spPr>
          <a:xfrm>
            <a:off x="6648773" y="2913681"/>
            <a:ext cx="2262752" cy="852407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Agreement</a:t>
            </a:r>
            <a:endParaRPr/>
          </a:p>
        </p:txBody>
      </p:sp>
      <p:sp>
        <p:nvSpPr>
          <p:cNvPr id="154" name="Google Shape;154;p4"/>
          <p:cNvSpPr/>
          <p:nvPr/>
        </p:nvSpPr>
        <p:spPr>
          <a:xfrm>
            <a:off x="1444650" y="4200041"/>
            <a:ext cx="8694549" cy="108488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Service Location</a:t>
            </a:r>
            <a:endParaRPr/>
          </a:p>
        </p:txBody>
      </p:sp>
      <p:sp>
        <p:nvSpPr>
          <p:cNvPr id="155" name="Google Shape;155;p4"/>
          <p:cNvSpPr/>
          <p:nvPr/>
        </p:nvSpPr>
        <p:spPr>
          <a:xfrm>
            <a:off x="6648773" y="4324027"/>
            <a:ext cx="2262752" cy="852407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Agreement</a:t>
            </a:r>
            <a:endParaRPr/>
          </a:p>
        </p:txBody>
      </p:sp>
      <p:sp>
        <p:nvSpPr>
          <p:cNvPr id="156" name="Google Shape;156;p4"/>
          <p:cNvSpPr/>
          <p:nvPr/>
        </p:nvSpPr>
        <p:spPr>
          <a:xfrm>
            <a:off x="1444650" y="2789695"/>
            <a:ext cx="8694549" cy="108488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Service Location</a:t>
            </a:r>
            <a:endParaRPr/>
          </a:p>
        </p:txBody>
      </p:sp>
      <p:sp>
        <p:nvSpPr>
          <p:cNvPr id="157" name="Google Shape;157;p4"/>
          <p:cNvSpPr/>
          <p:nvPr/>
        </p:nvSpPr>
        <p:spPr>
          <a:xfrm>
            <a:off x="6241487" y="2913681"/>
            <a:ext cx="2262752" cy="852407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Agreement</a:t>
            </a:r>
            <a:endParaRPr/>
          </a:p>
        </p:txBody>
      </p:sp>
      <p:sp>
        <p:nvSpPr>
          <p:cNvPr id="158" name="Google Shape;158;p4"/>
          <p:cNvSpPr/>
          <p:nvPr/>
        </p:nvSpPr>
        <p:spPr>
          <a:xfrm>
            <a:off x="4680488" y="2913681"/>
            <a:ext cx="1239865" cy="852407"/>
          </a:xfrm>
          <a:prstGeom prst="diamond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Zone</a:t>
            </a:r>
            <a:endParaRPr/>
          </a:p>
        </p:txBody>
      </p:sp>
      <p:sp>
        <p:nvSpPr>
          <p:cNvPr id="159" name="Google Shape;159;p4"/>
          <p:cNvSpPr/>
          <p:nvPr/>
        </p:nvSpPr>
        <p:spPr>
          <a:xfrm>
            <a:off x="8617058" y="2913681"/>
            <a:ext cx="1410345" cy="852407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</a:t>
            </a:r>
            <a:endParaRPr/>
          </a:p>
        </p:txBody>
      </p:sp>
      <p:sp>
        <p:nvSpPr>
          <p:cNvPr id="160" name="Google Shape;160;p4"/>
          <p:cNvSpPr/>
          <p:nvPr/>
        </p:nvSpPr>
        <p:spPr>
          <a:xfrm>
            <a:off x="1444650" y="4200041"/>
            <a:ext cx="8694549" cy="108488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Service Location</a:t>
            </a:r>
            <a:endParaRPr/>
          </a:p>
        </p:txBody>
      </p:sp>
      <p:sp>
        <p:nvSpPr>
          <p:cNvPr id="161" name="Google Shape;161;p4"/>
          <p:cNvSpPr/>
          <p:nvPr/>
        </p:nvSpPr>
        <p:spPr>
          <a:xfrm>
            <a:off x="6241487" y="4324027"/>
            <a:ext cx="2262752" cy="852407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Agreement</a:t>
            </a:r>
            <a:endParaRPr/>
          </a:p>
        </p:txBody>
      </p:sp>
      <p:sp>
        <p:nvSpPr>
          <p:cNvPr id="162" name="Google Shape;162;p4"/>
          <p:cNvSpPr/>
          <p:nvPr/>
        </p:nvSpPr>
        <p:spPr>
          <a:xfrm>
            <a:off x="4680488" y="4324027"/>
            <a:ext cx="1239865" cy="852407"/>
          </a:xfrm>
          <a:prstGeom prst="diamond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Zone</a:t>
            </a:r>
            <a:endParaRPr/>
          </a:p>
        </p:txBody>
      </p:sp>
      <p:sp>
        <p:nvSpPr>
          <p:cNvPr id="163" name="Google Shape;163;p4"/>
          <p:cNvSpPr/>
          <p:nvPr/>
        </p:nvSpPr>
        <p:spPr>
          <a:xfrm>
            <a:off x="8617058" y="4324027"/>
            <a:ext cx="1410345" cy="852407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"/>
          <p:cNvSpPr txBox="1"/>
          <p:nvPr>
            <p:ph idx="1" type="body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Accounts can be created from sidebar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Additional service locations added after account is created</a:t>
            </a:r>
            <a:br>
              <a:rPr lang="en-US"/>
            </a:b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Accounts are created for new customers when an agreement is completed</a:t>
            </a:r>
            <a:br>
              <a:rPr lang="en-US"/>
            </a:b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For migrations, all service locations come over as individual accounts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Service history can be included – customer defines scope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Work orders migrate as individual agreements, billed upon completion</a:t>
            </a:r>
            <a:endParaRPr/>
          </a:p>
        </p:txBody>
      </p:sp>
      <p:sp>
        <p:nvSpPr>
          <p:cNvPr id="169" name="Google Shape;169;p5"/>
          <p:cNvSpPr txBox="1"/>
          <p:nvPr>
            <p:ph type="title"/>
          </p:nvPr>
        </p:nvSpPr>
        <p:spPr>
          <a:xfrm>
            <a:off x="456068" y="375444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Accounts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"/>
          <p:cNvSpPr txBox="1"/>
          <p:nvPr>
            <p:ph idx="1" type="body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The agreement is between the user and the system, defining: 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Who is the customer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What is the service being performed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Where am I sending the invoice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When is the job being done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Why? Because this is the logical workflow!</a:t>
            </a:r>
            <a:endParaRPr/>
          </a:p>
          <a:p>
            <a:pPr indent="0" lvl="1" marL="533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1" marL="533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75" name="Google Shape;175;p6"/>
          <p:cNvSpPr txBox="1"/>
          <p:nvPr>
            <p:ph type="title"/>
          </p:nvPr>
        </p:nvSpPr>
        <p:spPr>
          <a:xfrm>
            <a:off x="456068" y="375444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Agreements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 txBox="1"/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To WorkWave Service!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 txBox="1"/>
          <p:nvPr>
            <p:ph idx="1" type="body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Agreements can be renewed after a user-selected date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Renewals can be added after establishment 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Users have option to add a price increase (percentage) for each renewal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Agreements can be renewed individually or in bulk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7" name="Google Shape;187;p8"/>
          <p:cNvSpPr txBox="1"/>
          <p:nvPr>
            <p:ph type="title"/>
          </p:nvPr>
        </p:nvSpPr>
        <p:spPr>
          <a:xfrm>
            <a:off x="456068" y="375444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Renewals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"/>
          <p:cNvSpPr txBox="1"/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To WorkWave Service!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2019-06-17T19:05:40Z</dcterms:created>
  <dc:creator>Brian Nicoletti</dc:creator>
</cp:coreProperties>
</file>