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6" r:id="rId3"/>
    <p:sldMasterId id="214748367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61825"/>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4091"/>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79484" y="0"/>
            <a:ext cx="3962400" cy="344091"/>
          </a:xfrm>
          <a:prstGeom prst="rect">
            <a:avLst/>
          </a:prstGeom>
          <a:noFill/>
          <a:ln>
            <a:noFill/>
          </a:ln>
        </p:spPr>
        <p:txBody>
          <a:bodyPr anchorCtr="0" anchor="t"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19363" y="857250"/>
            <a:ext cx="4105275"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300412"/>
            <a:ext cx="7315200" cy="2700338"/>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910"/>
            <a:ext cx="3962400" cy="34409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10e1c3fd65_2_109: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110e1c3fd65_2_109: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98" name="Google Shape;198;g110e1c3fd65_2_109: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10e1c3fd65_2_163: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110e1c3fd65_2_163: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60" name="Google Shape;260;g110e1c3fd65_2_163: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10e1c3fd65_2_169: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110e1c3fd65_2_169: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67" name="Google Shape;267;g110e1c3fd65_2_169: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10e1c3fd65_2_178: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110e1c3fd65_2_178: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7" name="Google Shape;277;g110e1c3fd65_2_178: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10e1c3fd65_2_185: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110e1c3fd65_2_185: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5" name="Google Shape;285;g110e1c3fd65_2_185: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10e1c3fd65_2_191: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110e1c3fd65_2_191: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92" name="Google Shape;292;g110e1c3fd65_2_191: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10e1c3fd65_2_197: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110e1c3fd65_2_197: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99" name="Google Shape;299;g110e1c3fd65_2_197: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10e1c3fd65_2_203: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110e1c3fd65_2_203: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06" name="Google Shape;306;g110e1c3fd65_2_203: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0e1c3fd65_2_209: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110e1c3fd65_2_209: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US"/>
              <a:t>Of course ServMan Supports all of the traditional drag and drop scheduling you’d expect from your soluiton, and this is obviously important, and we have a traditional graphical representation displaying call status,  but we also have call escalation piece t…….  But ServMan goes way beyond this basic functionality to include…</a:t>
            </a:r>
            <a:endParaRPr/>
          </a:p>
          <a:p>
            <a:pPr indent="0" lvl="0" marL="0" rtl="0" algn="l">
              <a:lnSpc>
                <a:spcPct val="115000"/>
              </a:lnSpc>
              <a:spcBef>
                <a:spcPts val="0"/>
              </a:spcBef>
              <a:spcAft>
                <a:spcPts val="0"/>
              </a:spcAft>
              <a:buSzPts val="1400"/>
              <a:buNone/>
            </a:pPr>
            <a:r>
              <a:rPr lang="en-US"/>
              <a:t>Task based schedules – where the task list drives the maintenance schedule for the equipment.</a:t>
            </a:r>
            <a:endParaRPr/>
          </a:p>
          <a:p>
            <a:pPr indent="0" lvl="0" marL="0" rtl="0" algn="l">
              <a:lnSpc>
                <a:spcPct val="115000"/>
              </a:lnSpc>
              <a:spcBef>
                <a:spcPts val="0"/>
              </a:spcBef>
              <a:spcAft>
                <a:spcPts val="0"/>
              </a:spcAft>
              <a:buSzPts val="1400"/>
              <a:buNone/>
            </a:pPr>
            <a:r>
              <a:rPr lang="en-US"/>
              <a:t>Recurring orders and invoices that can go down to daily with any number of employees pre-assigned or unassigned.</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13" name="Google Shape;313;g110e1c3fd65_2_209: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10e1c3fd65_2_218: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110e1c3fd65_2_218: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23" name="Google Shape;323;g110e1c3fd65_2_218: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0e1c3fd65_2_224: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110e1c3fd65_2_224: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30" name="Google Shape;330;g110e1c3fd65_2_224: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10e1c3fd65_2_116:notes"/>
          <p:cNvSpPr txBox="1"/>
          <p:nvPr>
            <p:ph idx="1" type="body"/>
          </p:nvPr>
        </p:nvSpPr>
        <p:spPr>
          <a:xfrm>
            <a:off x="914400" y="3300412"/>
            <a:ext cx="7315200" cy="27003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110e1c3fd65_2_116:notes"/>
          <p:cNvSpPr/>
          <p:nvPr>
            <p:ph idx="2" type="sldImg"/>
          </p:nvPr>
        </p:nvSpPr>
        <p:spPr>
          <a:xfrm>
            <a:off x="2519363" y="857250"/>
            <a:ext cx="4105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10e1c3fd65_2_234: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110e1c3fd65_2_234: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41" name="Google Shape;341;g110e1c3fd65_2_234: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10e1c3fd65_2_242: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110e1c3fd65_2_242: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50" name="Google Shape;350;g110e1c3fd65_2_242: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10e1c3fd65_2_248: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110e1c3fd65_2_248: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57" name="Google Shape;357;g110e1c3fd65_2_248: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10e1c3fd65_2_255: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110e1c3fd65_2_255: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65" name="Google Shape;365;g110e1c3fd65_2_255: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10e1c3fd65_2_261: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110e1c3fd65_2_261: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72" name="Google Shape;372;g110e1c3fd65_2_261: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10e1c3fd65_2_271: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110e1c3fd65_2_271: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83" name="Google Shape;383;g110e1c3fd65_2_271: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0e1c3fd65_2_277: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110e1c3fd65_2_277: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90" name="Google Shape;390;g110e1c3fd65_2_277: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10e1c3fd65_2_284: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110e1c3fd65_2_284: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98" name="Google Shape;398;g110e1c3fd65_2_284: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10e1c3fd65_2_290: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110e1c3fd65_2_290: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05" name="Google Shape;405;g110e1c3fd65_2_290: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10e1c3fd65_2_297: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110e1c3fd65_2_297: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13" name="Google Shape;413;g110e1c3fd65_2_297: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0e1c3fd65_2_121:notes"/>
          <p:cNvSpPr/>
          <p:nvPr>
            <p:ph idx="2" type="sldImg"/>
          </p:nvPr>
        </p:nvSpPr>
        <p:spPr>
          <a:xfrm>
            <a:off x="2519363" y="857250"/>
            <a:ext cx="4105275"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110e1c3fd65_2_121: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ServMan Software is a division of Workwave, an IFS Company.   In addition to the ServMan ERP Application Framework, Workwave offers solutions for GPS,  GPS Route Management,  Pestpac, the premier pest management software Workwave reviews.</a:t>
            </a:r>
            <a:endParaRPr/>
          </a:p>
          <a:p>
            <a:pPr indent="0" lvl="0" marL="0" rtl="0" algn="l">
              <a:lnSpc>
                <a:spcPct val="115000"/>
              </a:lnSpc>
              <a:spcBef>
                <a:spcPts val="0"/>
              </a:spcBef>
              <a:spcAft>
                <a:spcPts val="0"/>
              </a:spcAft>
              <a:buClr>
                <a:schemeClr val="dk1"/>
              </a:buClr>
              <a:buSzPts val="1100"/>
              <a:buFont typeface="Arial"/>
              <a:buNone/>
            </a:pPr>
            <a:r>
              <a:rPr lang="en-US"/>
              <a:t>Workwave is headquarterd in the Homdel, NJ with approximately 300 employees servicing approximately 90K users  across over 35 ……</a:t>
            </a:r>
            <a:endParaRPr/>
          </a:p>
          <a:p>
            <a:pPr indent="0" lvl="0" marL="0" rtl="0" algn="l">
              <a:lnSpc>
                <a:spcPct val="100000"/>
              </a:lnSpc>
              <a:spcBef>
                <a:spcPts val="0"/>
              </a:spcBef>
              <a:spcAft>
                <a:spcPts val="0"/>
              </a:spcAft>
              <a:buSzPts val="1400"/>
              <a:buNone/>
            </a:pPr>
            <a:r>
              <a:t/>
            </a:r>
            <a:endParaRPr/>
          </a:p>
        </p:txBody>
      </p:sp>
      <p:sp>
        <p:nvSpPr>
          <p:cNvPr id="211" name="Google Shape;211;g110e1c3fd65_2_121: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10e1c3fd65_2_304: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110e1c3fd65_2_304: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21" name="Google Shape;421;g110e1c3fd65_2_304: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10e1c3fd65_2_310: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110e1c3fd65_2_310: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28" name="Google Shape;428;g110e1c3fd65_2_310: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10e1c3fd65_2_316: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110e1c3fd65_2_316: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US"/>
              <a:t>Show mobile screen shot followed by Fragment screen builder that defines what is displayed.</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35" name="Google Shape;435;g110e1c3fd65_2_316: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10e1c3fd65_2_323: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110e1c3fd65_2_323: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43" name="Google Shape;443;g110e1c3fd65_2_323: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10e1c3fd65_2_330: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110e1c3fd65_2_330: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51" name="Google Shape;451;g110e1c3fd65_2_330: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10e1c3fd65_2_337: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110e1c3fd65_2_337: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59" name="Google Shape;459;g110e1c3fd65_2_337: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10e1c3fd65_2_344: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110e1c3fd65_2_344: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67" name="Google Shape;467;g110e1c3fd65_2_344: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10e1c3fd65_2_349: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110e1c3fd65_2_349: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73" name="Google Shape;473;g110e1c3fd65_2_349: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10e1c3fd65_2_355: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110e1c3fd65_2_355: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80" name="Google Shape;480;g110e1c3fd65_2_355: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10e1c3fd65_2_127: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110e1c3fd65_2_127: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218" name="Google Shape;218;g110e1c3fd65_2_127: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10e1c3fd65_2_132: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110e1c3fd65_2_132: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The company services some of the most respected and successful companies in their industiries,  ServMan Software specifically,  specializes in Enterprise Solutions and boast some of the largest and most successful mechanical residential and mechanical contractors in the US.   </a:t>
            </a:r>
            <a:endParaRPr/>
          </a:p>
          <a:p>
            <a:pPr indent="0" lvl="0" marL="0" rtl="0" algn="l">
              <a:lnSpc>
                <a:spcPct val="100000"/>
              </a:lnSpc>
              <a:spcBef>
                <a:spcPts val="0"/>
              </a:spcBef>
              <a:spcAft>
                <a:spcPts val="0"/>
              </a:spcAft>
              <a:buSzPts val="1400"/>
              <a:buNone/>
            </a:pPr>
            <a:r>
              <a:t/>
            </a:r>
            <a:endParaRPr/>
          </a:p>
        </p:txBody>
      </p:sp>
      <p:sp>
        <p:nvSpPr>
          <p:cNvPr id="224" name="Google Shape;224;g110e1c3fd65_2_132: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0e1c3fd65_2_138: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110e1c3fd65_2_138: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IFS, Headquartered in Sweden is one of the most significant software companies in the world with over a million users worldwide, and nearly 4K employees …. You can rest assured that your company is in the good hands. …</a:t>
            </a:r>
            <a:endParaRPr/>
          </a:p>
          <a:p>
            <a:pPr indent="0" lvl="0" marL="0" rtl="0" algn="l">
              <a:lnSpc>
                <a:spcPct val="100000"/>
              </a:lnSpc>
              <a:spcBef>
                <a:spcPts val="0"/>
              </a:spcBef>
              <a:spcAft>
                <a:spcPts val="0"/>
              </a:spcAft>
              <a:buSzPts val="1400"/>
              <a:buNone/>
            </a:pPr>
            <a:r>
              <a:t/>
            </a:r>
            <a:endParaRPr/>
          </a:p>
        </p:txBody>
      </p:sp>
      <p:sp>
        <p:nvSpPr>
          <p:cNvPr id="231" name="Google Shape;231;g110e1c3fd65_2_138: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0e1c3fd65_2_144: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110e1c3fd65_2_144: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US"/>
              <a:t>IFS is ranked ahead of Oracle …. And ServMan, has been ranked as a Master in Service Management software by Gatner Group.   This by the way prior to being aquired by IFS/Workwave.   This is even more remarkable as ServMan is NOT a Gartner subscriber!   Virturally unheard of!</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38" name="Google Shape;238;g110e1c3fd65_2_144: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0e1c3fd65_2_151: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110e1c3fd65_2_151: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US"/>
              <a:t>ServMan Software was formed in 2001 by the same team that developed the Enterprise Systems for Radiator Specialty Company, Gunk, Liquid Wrench, Douglas Tool and Equipment and Swisher Hygiene.</a:t>
            </a:r>
            <a:endParaRPr/>
          </a:p>
          <a:p>
            <a:pPr indent="0" lvl="0" marL="0" rtl="0" algn="l">
              <a:lnSpc>
                <a:spcPct val="115000"/>
              </a:lnSpc>
              <a:spcBef>
                <a:spcPts val="0"/>
              </a:spcBef>
              <a:spcAft>
                <a:spcPts val="0"/>
              </a:spcAft>
              <a:buSzPts val="1400"/>
              <a:buNone/>
            </a:pPr>
            <a:r>
              <a:rPr lang="en-US"/>
              <a:t>The solution is the only of it’s kind, and this is a critical point we need you to understand.  First, out of the box functionality is outstanding with robust features and modules to support even the most complex of workflows.   From one and done break\fix service events to large multi-site, multi-year commercial projects, we’ve got you covered.</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lang="en-US"/>
              <a:t>Now here is the truly critical point we need you to understand.   Our solution is so much more, it is an Application Framework.  What does this mean?   The software includes a complete development environment that allows not only us, and by this we mean your team AND our team,  to expand the Standard solution to include completely new functionality, screens, wizards and task automation all the while maintaining your ability to continue to take our upgrades, staying current, without the fear of loss of your customizations.   This is HUGE.</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6" name="Google Shape;246;g110e1c3fd65_2_151: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10e1c3fd65_2_157:notes"/>
          <p:cNvSpPr/>
          <p:nvPr>
            <p:ph idx="2" type="sldImg"/>
          </p:nvPr>
        </p:nvSpPr>
        <p:spPr>
          <a:xfrm>
            <a:off x="2519363" y="857250"/>
            <a:ext cx="41052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110e1c3fd65_2_157:notes"/>
          <p:cNvSpPr txBox="1"/>
          <p:nvPr>
            <p:ph idx="1" type="body"/>
          </p:nvPr>
        </p:nvSpPr>
        <p:spPr>
          <a:xfrm>
            <a:off x="914400" y="3300412"/>
            <a:ext cx="7315200" cy="27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lang="en-US"/>
              <a:t>We can not overstate importance of having integrated General Ledger and financial systems.  Managing disparate systems is not only expensive but prone to error, lacking insight to the “details” behind the reports leaving you in the dark when looking for the details behind the curtain.   With fully integrated financials you have the ability to drill all the way down to transaction level giving you complete insight to your operation. </a:t>
            </a:r>
            <a:endParaRPr/>
          </a:p>
          <a:p>
            <a:pPr indent="0" lvl="0" marL="0" rtl="0" algn="l">
              <a:lnSpc>
                <a:spcPct val="115000"/>
              </a:lnSpc>
              <a:spcBef>
                <a:spcPts val="0"/>
              </a:spcBef>
              <a:spcAft>
                <a:spcPts val="0"/>
              </a:spcAft>
              <a:buSzPts val="1400"/>
              <a:buNone/>
            </a:pPr>
            <a:r>
              <a:rPr lang="en-US"/>
              <a:t>This lack of insight combined with the inevitable failures that occur as your desperate systems move forward independently of each other causing the inevitable… you stuck in the middle as vendors blame each other for their failures….</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53" name="Google Shape;253;g110e1c3fd65_2_157: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5.png"/><Relationship Id="rId4" Type="http://schemas.openxmlformats.org/officeDocument/2006/relationships/image" Target="../media/image9.jpg"/><Relationship Id="rId5"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0.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0.png"/><Relationship Id="rId4" Type="http://schemas.openxmlformats.org/officeDocument/2006/relationships/image" Target="../media/image14.jpg"/><Relationship Id="rId5"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0.png"/><Relationship Id="rId4" Type="http://schemas.openxmlformats.org/officeDocument/2006/relationships/image" Target="../media/image16.jpg"/><Relationship Id="rId5"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0.png"/><Relationship Id="rId4" Type="http://schemas.openxmlformats.org/officeDocument/2006/relationships/image" Target="../media/image32.jpg"/><Relationship Id="rId5"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0.png"/><Relationship Id="rId4" Type="http://schemas.openxmlformats.org/officeDocument/2006/relationships/image" Target="../media/image19.jpg"/><Relationship Id="rId5"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0.png"/><Relationship Id="rId4" Type="http://schemas.openxmlformats.org/officeDocument/2006/relationships/image" Target="../media/image18.jpg"/><Relationship Id="rId5"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 name="Shape 15"/>
        <p:cNvGrpSpPr/>
        <p:nvPr/>
      </p:nvGrpSpPr>
      <p:grpSpPr>
        <a:xfrm>
          <a:off x="0" y="0"/>
          <a:ext cx="0" cy="0"/>
          <a:chOff x="0" y="0"/>
          <a:chExt cx="0" cy="0"/>
        </a:xfrm>
      </p:grpSpPr>
      <p:sp>
        <p:nvSpPr>
          <p:cNvPr id="16" name="Google Shape;16;p2"/>
          <p:cNvSpPr txBox="1"/>
          <p:nvPr>
            <p:ph type="title"/>
          </p:nvPr>
        </p:nvSpPr>
        <p:spPr>
          <a:xfrm>
            <a:off x="608092" y="274638"/>
            <a:ext cx="109458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2383805" y="4800600"/>
            <a:ext cx="7297200" cy="5667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9" name="Google Shape;69;p11"/>
          <p:cNvSpPr/>
          <p:nvPr>
            <p:ph idx="2" type="pic"/>
          </p:nvPr>
        </p:nvSpPr>
        <p:spPr>
          <a:xfrm>
            <a:off x="2383805" y="612775"/>
            <a:ext cx="7297200" cy="4114800"/>
          </a:xfrm>
          <a:prstGeom prst="rect">
            <a:avLst/>
          </a:prstGeom>
          <a:noFill/>
          <a:ln>
            <a:noFill/>
          </a:ln>
        </p:spPr>
        <p:txBody>
          <a:bodyPr anchorCtr="0" anchor="t" bIns="91425" lIns="91425" spcFirstLastPara="1" rIns="91425" wrap="square" tIns="91425">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0" name="Google Shape;70;p11"/>
          <p:cNvSpPr txBox="1"/>
          <p:nvPr>
            <p:ph idx="1" type="body"/>
          </p:nvPr>
        </p:nvSpPr>
        <p:spPr>
          <a:xfrm>
            <a:off x="2383805" y="5367338"/>
            <a:ext cx="7297200" cy="804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2"/>
          <p:cNvSpPr txBox="1"/>
          <p:nvPr>
            <p:ph type="title"/>
          </p:nvPr>
        </p:nvSpPr>
        <p:spPr>
          <a:xfrm>
            <a:off x="608092" y="274638"/>
            <a:ext cx="109458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6" name="Google Shape;76;p12"/>
          <p:cNvSpPr txBox="1"/>
          <p:nvPr>
            <p:ph idx="1" type="body"/>
          </p:nvPr>
        </p:nvSpPr>
        <p:spPr>
          <a:xfrm rot="5400000">
            <a:off x="3817796" y="-1609649"/>
            <a:ext cx="4526100" cy="10945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13"/>
          <p:cNvSpPr txBox="1"/>
          <p:nvPr>
            <p:ph type="title"/>
          </p:nvPr>
        </p:nvSpPr>
        <p:spPr>
          <a:xfrm rot="5400000">
            <a:off x="10622189" y="1381339"/>
            <a:ext cx="5851500" cy="3638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3"/>
          <p:cNvSpPr txBox="1"/>
          <p:nvPr>
            <p:ph idx="1" type="body"/>
          </p:nvPr>
        </p:nvSpPr>
        <p:spPr>
          <a:xfrm rot="5400000">
            <a:off x="3241798" y="-2158361"/>
            <a:ext cx="5851500" cy="10717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2" name="Shape 92"/>
        <p:cNvGrpSpPr/>
        <p:nvPr/>
      </p:nvGrpSpPr>
      <p:grpSpPr>
        <a:xfrm>
          <a:off x="0" y="0"/>
          <a:ext cx="0" cy="0"/>
          <a:chOff x="0" y="0"/>
          <a:chExt cx="0" cy="0"/>
        </a:xfrm>
      </p:grpSpPr>
      <p:pic>
        <p:nvPicPr>
          <p:cNvPr id="93" name="Google Shape;93;p15"/>
          <p:cNvPicPr preferRelativeResize="0"/>
          <p:nvPr/>
        </p:nvPicPr>
        <p:blipFill rotWithShape="1">
          <a:blip r:embed="rId2">
            <a:alphaModFix/>
          </a:blip>
          <a:srcRect b="0" l="0" r="0" t="0"/>
          <a:stretch/>
        </p:blipFill>
        <p:spPr>
          <a:xfrm>
            <a:off x="0" y="3079750"/>
            <a:ext cx="12161827" cy="3768900"/>
          </a:xfrm>
          <a:prstGeom prst="rect">
            <a:avLst/>
          </a:prstGeom>
          <a:noFill/>
          <a:ln>
            <a:noFill/>
          </a:ln>
        </p:spPr>
      </p:pic>
      <p:sp>
        <p:nvSpPr>
          <p:cNvPr id="94" name="Google Shape;94;p15"/>
          <p:cNvSpPr txBox="1"/>
          <p:nvPr>
            <p:ph type="ctrTitle"/>
          </p:nvPr>
        </p:nvSpPr>
        <p:spPr>
          <a:xfrm>
            <a:off x="458560" y="312894"/>
            <a:ext cx="11263500" cy="908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2D5C"/>
              </a:buClr>
              <a:buSzPts val="5000"/>
              <a:buFont typeface="Calibri"/>
              <a:buNone/>
              <a:defRPr b="0" i="0" sz="5000" u="none" cap="none" strike="noStrike">
                <a:solidFill>
                  <a:srgbClr val="002D5C"/>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5" name="Google Shape;95;p15"/>
          <p:cNvSpPr txBox="1"/>
          <p:nvPr>
            <p:ph idx="1" type="subTitle"/>
          </p:nvPr>
        </p:nvSpPr>
        <p:spPr>
          <a:xfrm>
            <a:off x="457313" y="1431195"/>
            <a:ext cx="11264700" cy="4797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96" name="Google Shape;96;p15"/>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2D5C"/>
                </a:solidFill>
                <a:latin typeface="Calibri"/>
                <a:ea typeface="Calibri"/>
                <a:cs typeface="Calibri"/>
                <a:sym typeface="Calibri"/>
              </a:rPr>
              <a:t>CONFIDENTIAL | workwave.com/servman/</a:t>
            </a:r>
            <a:endParaRPr b="0" i="0" sz="10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700"/>
              <a:buFont typeface="Arial"/>
              <a:buNone/>
            </a:pPr>
            <a:r>
              <a:rPr b="0" i="0" lang="en-US" sz="700" u="none" cap="none" strike="noStrike">
                <a:solidFill>
                  <a:srgbClr val="002D5C"/>
                </a:solidFill>
                <a:latin typeface="Calibri"/>
                <a:ea typeface="Calibri"/>
                <a:cs typeface="Calibri"/>
                <a:sym typeface="Calibri"/>
              </a:rPr>
              <a:t>Copyright 2021, WorkWave LLC. All rights reserved.</a:t>
            </a:r>
            <a:endParaRPr b="0" i="0" sz="700" u="none" cap="none" strike="noStrike">
              <a:solidFill>
                <a:srgbClr val="002D5C"/>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lide 1">
  <p:cSld name="OBJECT_3_1">
    <p:spTree>
      <p:nvGrpSpPr>
        <p:cNvPr id="97" name="Shape 97"/>
        <p:cNvGrpSpPr/>
        <p:nvPr/>
      </p:nvGrpSpPr>
      <p:grpSpPr>
        <a:xfrm>
          <a:off x="0" y="0"/>
          <a:ext cx="0" cy="0"/>
          <a:chOff x="0" y="0"/>
          <a:chExt cx="0" cy="0"/>
        </a:xfrm>
      </p:grpSpPr>
      <p:pic>
        <p:nvPicPr>
          <p:cNvPr id="98" name="Google Shape;98;p16"/>
          <p:cNvPicPr preferRelativeResize="0"/>
          <p:nvPr/>
        </p:nvPicPr>
        <p:blipFill rotWithShape="1">
          <a:blip r:embed="rId2">
            <a:alphaModFix/>
          </a:blip>
          <a:srcRect b="0" l="0" r="0" t="0"/>
          <a:stretch/>
        </p:blipFill>
        <p:spPr>
          <a:xfrm>
            <a:off x="0" y="8487"/>
            <a:ext cx="12161827" cy="6841028"/>
          </a:xfrm>
          <a:prstGeom prst="rect">
            <a:avLst/>
          </a:prstGeom>
          <a:noFill/>
          <a:ln>
            <a:noFill/>
          </a:ln>
        </p:spPr>
      </p:pic>
      <p:sp>
        <p:nvSpPr>
          <p:cNvPr id="99" name="Google Shape;99;p16"/>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00" name="Google Shape;100;p16"/>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Calibri"/>
                <a:ea typeface="Calibri"/>
                <a:cs typeface="Calibri"/>
                <a:sym typeface="Calibri"/>
              </a:rPr>
              <a:t>CONFIDENTIAL | workwave.com</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chemeClr val="lt1"/>
                </a:solidFill>
                <a:latin typeface="Calibri"/>
                <a:ea typeface="Calibri"/>
                <a:cs typeface="Calibri"/>
                <a:sym typeface="Calibri"/>
              </a:rPr>
              <a:t>Copyright 2021, WorkWave LLC. All rights reserved.</a:t>
            </a:r>
            <a:endParaRPr b="0" i="0" sz="700" u="none" cap="none" strike="noStrike">
              <a:solidFill>
                <a:schemeClr val="lt1"/>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700"/>
              <a:buFont typeface="Arial"/>
              <a:buNone/>
            </a:pPr>
            <a:r>
              <a:t/>
            </a:r>
            <a:endParaRPr b="0" i="0" sz="700" u="none" cap="none" strike="noStrike">
              <a:solidFill>
                <a:srgbClr val="FFFFFF"/>
              </a:solidFill>
              <a:latin typeface="Calibri"/>
              <a:ea typeface="Calibri"/>
              <a:cs typeface="Calibri"/>
              <a:sym typeface="Calibri"/>
            </a:endParaRPr>
          </a:p>
        </p:txBody>
      </p:sp>
      <p:pic>
        <p:nvPicPr>
          <p:cNvPr id="101" name="Google Shape;101;p16"/>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lide-Workflow-Image">
  <p:cSld name="OBJECT_1_1_1_1_1_1">
    <p:spTree>
      <p:nvGrpSpPr>
        <p:cNvPr id="102" name="Shape 102"/>
        <p:cNvGrpSpPr/>
        <p:nvPr/>
      </p:nvGrpSpPr>
      <p:grpSpPr>
        <a:xfrm>
          <a:off x="0" y="0"/>
          <a:ext cx="0" cy="0"/>
          <a:chOff x="0" y="0"/>
          <a:chExt cx="0" cy="0"/>
        </a:xfrm>
      </p:grpSpPr>
      <p:pic>
        <p:nvPicPr>
          <p:cNvPr id="103" name="Google Shape;103;p17"/>
          <p:cNvPicPr preferRelativeResize="0"/>
          <p:nvPr/>
        </p:nvPicPr>
        <p:blipFill rotWithShape="1">
          <a:blip r:embed="rId2">
            <a:alphaModFix/>
          </a:blip>
          <a:srcRect b="0" l="0" r="0" t="0"/>
          <a:stretch/>
        </p:blipFill>
        <p:spPr>
          <a:xfrm>
            <a:off x="0" y="6248920"/>
            <a:ext cx="12161827" cy="608091"/>
          </a:xfrm>
          <a:prstGeom prst="rect">
            <a:avLst/>
          </a:prstGeom>
          <a:noFill/>
          <a:ln>
            <a:noFill/>
          </a:ln>
        </p:spPr>
      </p:pic>
      <p:pic>
        <p:nvPicPr>
          <p:cNvPr id="104" name="Google Shape;104;p17"/>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pic>
        <p:nvPicPr>
          <p:cNvPr id="105" name="Google Shape;105;p17"/>
          <p:cNvPicPr preferRelativeResize="0"/>
          <p:nvPr/>
        </p:nvPicPr>
        <p:blipFill rotWithShape="1">
          <a:blip r:embed="rId4">
            <a:alphaModFix/>
          </a:blip>
          <a:srcRect b="4329" l="0" r="0" t="4329"/>
          <a:stretch/>
        </p:blipFill>
        <p:spPr>
          <a:xfrm>
            <a:off x="8125" y="0"/>
            <a:ext cx="12161827" cy="6248926"/>
          </a:xfrm>
          <a:prstGeom prst="rect">
            <a:avLst/>
          </a:prstGeom>
          <a:noFill/>
          <a:ln>
            <a:noFill/>
          </a:ln>
        </p:spPr>
      </p:pic>
      <p:sp>
        <p:nvSpPr>
          <p:cNvPr id="106" name="Google Shape;106;p17"/>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7" name="Google Shape;107;p17"/>
          <p:cNvPicPr preferRelativeResize="0"/>
          <p:nvPr/>
        </p:nvPicPr>
        <p:blipFill rotWithShape="1">
          <a:blip r:embed="rId5">
            <a:alphaModFix/>
          </a:blip>
          <a:srcRect b="0" l="0" r="0" t="0"/>
          <a:stretch/>
        </p:blipFill>
        <p:spPr>
          <a:xfrm>
            <a:off x="-15093" y="430224"/>
            <a:ext cx="12192000" cy="768096"/>
          </a:xfrm>
          <a:prstGeom prst="rect">
            <a:avLst/>
          </a:prstGeom>
          <a:noFill/>
          <a:ln>
            <a:noFill/>
          </a:ln>
        </p:spPr>
      </p:pic>
      <p:sp>
        <p:nvSpPr>
          <p:cNvPr id="108" name="Google Shape;108;p17"/>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09" name="Google Shape;109;p17"/>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002D5C"/>
                </a:solidFill>
                <a:latin typeface="Calibri"/>
                <a:ea typeface="Calibri"/>
                <a:cs typeface="Calibri"/>
                <a:sym typeface="Calibri"/>
              </a:rPr>
              <a:t>CONFIDENTIAL | workwave.com/servman/</a:t>
            </a:r>
            <a:endParaRPr b="0" i="0" sz="10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002D5C"/>
                </a:solidFill>
                <a:latin typeface="Calibri"/>
                <a:ea typeface="Calibri"/>
                <a:cs typeface="Calibri"/>
                <a:sym typeface="Calibri"/>
              </a:rPr>
              <a:t>Copyright 2021, WorkWave LLC. All rights reserved.</a:t>
            </a:r>
            <a:endParaRPr b="0" i="0" sz="7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002D5C"/>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Slide">
  <p:cSld name="Break-Slide_1_1">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2">
            <a:alphaModFix/>
          </a:blip>
          <a:srcRect b="0" l="0" r="0" t="0"/>
          <a:stretch/>
        </p:blipFill>
        <p:spPr>
          <a:xfrm>
            <a:off x="0" y="8486"/>
            <a:ext cx="12161827" cy="6841028"/>
          </a:xfrm>
          <a:prstGeom prst="rect">
            <a:avLst/>
          </a:prstGeom>
          <a:noFill/>
          <a:ln>
            <a:noFill/>
          </a:ln>
        </p:spPr>
      </p:pic>
      <p:sp>
        <p:nvSpPr>
          <p:cNvPr id="112" name="Google Shape;112;p18"/>
          <p:cNvSpPr txBox="1"/>
          <p:nvPr>
            <p:ph type="title"/>
          </p:nvPr>
        </p:nvSpPr>
        <p:spPr>
          <a:xfrm>
            <a:off x="456068" y="2976372"/>
            <a:ext cx="11265900" cy="905400"/>
          </a:xfrm>
          <a:prstGeom prst="rect">
            <a:avLst/>
          </a:prstGeom>
          <a:noFill/>
          <a:ln>
            <a:noFill/>
          </a:ln>
        </p:spPr>
        <p:txBody>
          <a:bodyPr anchorCtr="0" anchor="ctr" bIns="91425" lIns="91425" spcFirstLastPara="1" rIns="91425" wrap="square" tIns="91425">
            <a:noAutofit/>
          </a:bodyPr>
          <a:lstStyle>
            <a:lvl1pPr lvl="0" marR="0" algn="ctr">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13" name="Google Shape;113;p18"/>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FFFFFF"/>
                </a:solidFill>
                <a:latin typeface="Calibri"/>
                <a:ea typeface="Calibri"/>
                <a:cs typeface="Calibri"/>
                <a:sym typeface="Calibri"/>
              </a:rPr>
              <a:t>CONFIDENTIAL | workwave.com/servman/</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FFFFFF"/>
                </a:solidFill>
                <a:latin typeface="Calibri"/>
                <a:ea typeface="Calibri"/>
                <a:cs typeface="Calibri"/>
                <a:sym typeface="Calibri"/>
              </a:rPr>
              <a:t>Copyright 2021, WorkWave LLC. All rights reserved.</a:t>
            </a:r>
            <a:endParaRPr b="0" i="0" sz="7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p:txBody>
      </p:sp>
      <p:pic>
        <p:nvPicPr>
          <p:cNvPr id="114" name="Google Shape;114;p18"/>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Slide-Blue-Network">
  <p:cSld name="Break-Slide_1">
    <p:spTree>
      <p:nvGrpSpPr>
        <p:cNvPr id="115" name="Shape 115"/>
        <p:cNvGrpSpPr/>
        <p:nvPr/>
      </p:nvGrpSpPr>
      <p:grpSpPr>
        <a:xfrm>
          <a:off x="0" y="0"/>
          <a:ext cx="0" cy="0"/>
          <a:chOff x="0" y="0"/>
          <a:chExt cx="0" cy="0"/>
        </a:xfrm>
      </p:grpSpPr>
      <p:pic>
        <p:nvPicPr>
          <p:cNvPr id="116" name="Google Shape;116;p19"/>
          <p:cNvPicPr preferRelativeResize="0"/>
          <p:nvPr/>
        </p:nvPicPr>
        <p:blipFill rotWithShape="1">
          <a:blip r:embed="rId2">
            <a:alphaModFix/>
          </a:blip>
          <a:srcRect b="0" l="0" r="0" t="0"/>
          <a:stretch/>
        </p:blipFill>
        <p:spPr>
          <a:xfrm>
            <a:off x="0" y="8486"/>
            <a:ext cx="12161827" cy="6841028"/>
          </a:xfrm>
          <a:prstGeom prst="rect">
            <a:avLst/>
          </a:prstGeom>
          <a:noFill/>
          <a:ln>
            <a:noFill/>
          </a:ln>
        </p:spPr>
      </p:pic>
      <p:sp>
        <p:nvSpPr>
          <p:cNvPr id="117" name="Google Shape;117;p19"/>
          <p:cNvSpPr txBox="1"/>
          <p:nvPr>
            <p:ph type="title"/>
          </p:nvPr>
        </p:nvSpPr>
        <p:spPr>
          <a:xfrm>
            <a:off x="456068" y="2976372"/>
            <a:ext cx="11265900" cy="905400"/>
          </a:xfrm>
          <a:prstGeom prst="rect">
            <a:avLst/>
          </a:prstGeom>
          <a:noFill/>
          <a:ln>
            <a:noFill/>
          </a:ln>
        </p:spPr>
        <p:txBody>
          <a:bodyPr anchorCtr="0" anchor="ctr" bIns="91425" lIns="91425" spcFirstLastPara="1" rIns="91425" wrap="square" tIns="91425">
            <a:noAutofit/>
          </a:bodyPr>
          <a:lstStyle>
            <a:lvl1pPr lvl="0" marR="0" algn="ctr">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18" name="Google Shape;118;p19"/>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FFFFFF"/>
                </a:solidFill>
                <a:latin typeface="Calibri"/>
                <a:ea typeface="Calibri"/>
                <a:cs typeface="Calibri"/>
                <a:sym typeface="Calibri"/>
              </a:rPr>
              <a:t>CONFIDENTIAL | workwave.com/servman/</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FFFFFF"/>
                </a:solidFill>
                <a:latin typeface="Calibri"/>
                <a:ea typeface="Calibri"/>
                <a:cs typeface="Calibri"/>
                <a:sym typeface="Calibri"/>
              </a:rPr>
              <a:t>Copyright 2021, WorkWave LLC. All rights reserved.</a:t>
            </a:r>
            <a:endParaRPr b="0" i="0" sz="7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p:txBody>
      </p:sp>
      <p:pic>
        <p:nvPicPr>
          <p:cNvPr id="119" name="Google Shape;119;p19"/>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lide">
  <p:cSld name="OBJECT_2">
    <p:spTree>
      <p:nvGrpSpPr>
        <p:cNvPr id="120" name="Shape 120"/>
        <p:cNvGrpSpPr/>
        <p:nvPr/>
      </p:nvGrpSpPr>
      <p:grpSpPr>
        <a:xfrm>
          <a:off x="0" y="0"/>
          <a:ext cx="0" cy="0"/>
          <a:chOff x="0" y="0"/>
          <a:chExt cx="0" cy="0"/>
        </a:xfrm>
      </p:grpSpPr>
      <p:pic>
        <p:nvPicPr>
          <p:cNvPr id="121" name="Google Shape;121;p20"/>
          <p:cNvPicPr preferRelativeResize="0"/>
          <p:nvPr/>
        </p:nvPicPr>
        <p:blipFill rotWithShape="1">
          <a:blip r:embed="rId2">
            <a:alphaModFix/>
          </a:blip>
          <a:srcRect b="0" l="0" r="0" t="0"/>
          <a:stretch/>
        </p:blipFill>
        <p:spPr>
          <a:xfrm>
            <a:off x="0" y="6248920"/>
            <a:ext cx="12161827" cy="608091"/>
          </a:xfrm>
          <a:prstGeom prst="rect">
            <a:avLst/>
          </a:prstGeom>
          <a:noFill/>
          <a:ln>
            <a:noFill/>
          </a:ln>
        </p:spPr>
      </p:pic>
      <p:pic>
        <p:nvPicPr>
          <p:cNvPr id="122" name="Google Shape;122;p20"/>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sp>
        <p:nvSpPr>
          <p:cNvPr id="123" name="Google Shape;123;p20"/>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4" name="Google Shape;124;p20"/>
          <p:cNvPicPr preferRelativeResize="0"/>
          <p:nvPr/>
        </p:nvPicPr>
        <p:blipFill rotWithShape="1">
          <a:blip r:embed="rId4">
            <a:alphaModFix/>
          </a:blip>
          <a:srcRect b="0" l="0" r="0" t="0"/>
          <a:stretch/>
        </p:blipFill>
        <p:spPr>
          <a:xfrm>
            <a:off x="-15093" y="430224"/>
            <a:ext cx="12192000" cy="768096"/>
          </a:xfrm>
          <a:prstGeom prst="rect">
            <a:avLst/>
          </a:prstGeom>
          <a:noFill/>
          <a:ln>
            <a:noFill/>
          </a:ln>
        </p:spPr>
      </p:pic>
      <p:sp>
        <p:nvSpPr>
          <p:cNvPr id="125" name="Google Shape;125;p20"/>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26" name="Google Shape;126;p20"/>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002D5C"/>
                </a:solidFill>
                <a:latin typeface="Calibri"/>
                <a:ea typeface="Calibri"/>
                <a:cs typeface="Calibri"/>
                <a:sym typeface="Calibri"/>
              </a:rPr>
              <a:t>CONFIDENTIAL | workwave.com/servman/</a:t>
            </a:r>
            <a:endParaRPr b="0" i="0" sz="10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002D5C"/>
                </a:solidFill>
                <a:latin typeface="Calibri"/>
                <a:ea typeface="Calibri"/>
                <a:cs typeface="Calibri"/>
                <a:sym typeface="Calibri"/>
              </a:rPr>
              <a:t>Copyright 2021, WorkWave LLC. All rights reserved.</a:t>
            </a:r>
            <a:endParaRPr b="0" i="0" sz="7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002D5C"/>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lide-Network-Image">
  <p:cSld name="OBJECT_1">
    <p:spTree>
      <p:nvGrpSpPr>
        <p:cNvPr id="127" name="Shape 127"/>
        <p:cNvGrpSpPr/>
        <p:nvPr/>
      </p:nvGrpSpPr>
      <p:grpSpPr>
        <a:xfrm>
          <a:off x="0" y="0"/>
          <a:ext cx="0" cy="0"/>
          <a:chOff x="0" y="0"/>
          <a:chExt cx="0" cy="0"/>
        </a:xfrm>
      </p:grpSpPr>
      <p:pic>
        <p:nvPicPr>
          <p:cNvPr id="128" name="Google Shape;128;p21"/>
          <p:cNvPicPr preferRelativeResize="0"/>
          <p:nvPr/>
        </p:nvPicPr>
        <p:blipFill rotWithShape="1">
          <a:blip r:embed="rId2">
            <a:alphaModFix/>
          </a:blip>
          <a:srcRect b="0" l="0" r="0" t="0"/>
          <a:stretch/>
        </p:blipFill>
        <p:spPr>
          <a:xfrm>
            <a:off x="0" y="6248920"/>
            <a:ext cx="12161827" cy="608091"/>
          </a:xfrm>
          <a:prstGeom prst="rect">
            <a:avLst/>
          </a:prstGeom>
          <a:noFill/>
          <a:ln>
            <a:noFill/>
          </a:ln>
        </p:spPr>
      </p:pic>
      <p:pic>
        <p:nvPicPr>
          <p:cNvPr id="129" name="Google Shape;129;p21"/>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pic>
        <p:nvPicPr>
          <p:cNvPr id="130" name="Google Shape;130;p21"/>
          <p:cNvPicPr preferRelativeResize="0"/>
          <p:nvPr/>
        </p:nvPicPr>
        <p:blipFill rotWithShape="1">
          <a:blip r:embed="rId4">
            <a:alphaModFix/>
          </a:blip>
          <a:srcRect b="8768" l="70" r="-68" t="-118"/>
          <a:stretch/>
        </p:blipFill>
        <p:spPr>
          <a:xfrm>
            <a:off x="8125" y="0"/>
            <a:ext cx="12161827" cy="6248926"/>
          </a:xfrm>
          <a:prstGeom prst="rect">
            <a:avLst/>
          </a:prstGeom>
          <a:noFill/>
          <a:ln>
            <a:noFill/>
          </a:ln>
        </p:spPr>
      </p:pic>
      <p:sp>
        <p:nvSpPr>
          <p:cNvPr id="131" name="Google Shape;131;p21"/>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2" name="Google Shape;132;p21"/>
          <p:cNvPicPr preferRelativeResize="0"/>
          <p:nvPr/>
        </p:nvPicPr>
        <p:blipFill rotWithShape="1">
          <a:blip r:embed="rId5">
            <a:alphaModFix/>
          </a:blip>
          <a:srcRect b="0" l="0" r="0" t="0"/>
          <a:stretch/>
        </p:blipFill>
        <p:spPr>
          <a:xfrm>
            <a:off x="-15093" y="430224"/>
            <a:ext cx="12192000" cy="768096"/>
          </a:xfrm>
          <a:prstGeom prst="rect">
            <a:avLst/>
          </a:prstGeom>
          <a:noFill/>
          <a:ln>
            <a:noFill/>
          </a:ln>
        </p:spPr>
      </p:pic>
      <p:sp>
        <p:nvSpPr>
          <p:cNvPr id="133" name="Google Shape;133;p21"/>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34" name="Google Shape;134;p21"/>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002D5C"/>
                </a:solidFill>
                <a:latin typeface="Calibri"/>
                <a:ea typeface="Calibri"/>
                <a:cs typeface="Calibri"/>
                <a:sym typeface="Calibri"/>
              </a:rPr>
              <a:t>CONFIDENTIAL | workwave.com/servman/</a:t>
            </a:r>
            <a:endParaRPr b="0" i="0" sz="10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002D5C"/>
                </a:solidFill>
                <a:latin typeface="Calibri"/>
                <a:ea typeface="Calibri"/>
                <a:cs typeface="Calibri"/>
                <a:sym typeface="Calibri"/>
              </a:rPr>
              <a:t>Copyright 2021, WorkWave LLC. All rights reserved.</a:t>
            </a:r>
            <a:endParaRPr b="0" i="0" sz="7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002D5C"/>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08092" y="274638"/>
            <a:ext cx="109458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 name="Google Shape;19;p3"/>
          <p:cNvSpPr txBox="1"/>
          <p:nvPr>
            <p:ph idx="1" type="body"/>
          </p:nvPr>
        </p:nvSpPr>
        <p:spPr>
          <a:xfrm>
            <a:off x="608092" y="1600201"/>
            <a:ext cx="109458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lide-Financial-image">
  <p:cSld name="OBJECT_1_3">
    <p:spTree>
      <p:nvGrpSpPr>
        <p:cNvPr id="135" name="Shape 135"/>
        <p:cNvGrpSpPr/>
        <p:nvPr/>
      </p:nvGrpSpPr>
      <p:grpSpPr>
        <a:xfrm>
          <a:off x="0" y="0"/>
          <a:ext cx="0" cy="0"/>
          <a:chOff x="0" y="0"/>
          <a:chExt cx="0" cy="0"/>
        </a:xfrm>
      </p:grpSpPr>
      <p:pic>
        <p:nvPicPr>
          <p:cNvPr id="136" name="Google Shape;136;p22"/>
          <p:cNvPicPr preferRelativeResize="0"/>
          <p:nvPr/>
        </p:nvPicPr>
        <p:blipFill rotWithShape="1">
          <a:blip r:embed="rId2">
            <a:alphaModFix/>
          </a:blip>
          <a:srcRect b="0" l="0" r="0" t="0"/>
          <a:stretch/>
        </p:blipFill>
        <p:spPr>
          <a:xfrm>
            <a:off x="0" y="6248920"/>
            <a:ext cx="12161827" cy="608091"/>
          </a:xfrm>
          <a:prstGeom prst="rect">
            <a:avLst/>
          </a:prstGeom>
          <a:noFill/>
          <a:ln>
            <a:noFill/>
          </a:ln>
        </p:spPr>
      </p:pic>
      <p:pic>
        <p:nvPicPr>
          <p:cNvPr id="137" name="Google Shape;137;p22"/>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pic>
        <p:nvPicPr>
          <p:cNvPr id="138" name="Google Shape;138;p22"/>
          <p:cNvPicPr preferRelativeResize="0"/>
          <p:nvPr/>
        </p:nvPicPr>
        <p:blipFill rotWithShape="1">
          <a:blip r:embed="rId4">
            <a:alphaModFix/>
          </a:blip>
          <a:srcRect b="4329" l="0" r="0" t="4329"/>
          <a:stretch/>
        </p:blipFill>
        <p:spPr>
          <a:xfrm>
            <a:off x="8125" y="0"/>
            <a:ext cx="12161827" cy="6248926"/>
          </a:xfrm>
          <a:prstGeom prst="rect">
            <a:avLst/>
          </a:prstGeom>
          <a:noFill/>
          <a:ln>
            <a:noFill/>
          </a:ln>
        </p:spPr>
      </p:pic>
      <p:sp>
        <p:nvSpPr>
          <p:cNvPr id="139" name="Google Shape;139;p22"/>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40" name="Google Shape;140;p22"/>
          <p:cNvPicPr preferRelativeResize="0"/>
          <p:nvPr/>
        </p:nvPicPr>
        <p:blipFill rotWithShape="1">
          <a:blip r:embed="rId5">
            <a:alphaModFix/>
          </a:blip>
          <a:srcRect b="0" l="0" r="0" t="0"/>
          <a:stretch/>
        </p:blipFill>
        <p:spPr>
          <a:xfrm>
            <a:off x="-15093" y="430224"/>
            <a:ext cx="12192000" cy="768096"/>
          </a:xfrm>
          <a:prstGeom prst="rect">
            <a:avLst/>
          </a:prstGeom>
          <a:noFill/>
          <a:ln>
            <a:noFill/>
          </a:ln>
        </p:spPr>
      </p:pic>
      <p:sp>
        <p:nvSpPr>
          <p:cNvPr id="141" name="Google Shape;141;p22"/>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42" name="Google Shape;142;p22"/>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002D5C"/>
                </a:solidFill>
                <a:latin typeface="Calibri"/>
                <a:ea typeface="Calibri"/>
                <a:cs typeface="Calibri"/>
                <a:sym typeface="Calibri"/>
              </a:rPr>
              <a:t>CONFIDENTIAL | workwave.com/servman/</a:t>
            </a:r>
            <a:endParaRPr b="0" i="0" sz="10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002D5C"/>
                </a:solidFill>
                <a:latin typeface="Calibri"/>
                <a:ea typeface="Calibri"/>
                <a:cs typeface="Calibri"/>
                <a:sym typeface="Calibri"/>
              </a:rPr>
              <a:t>Copyright 2021, WorkWave LLC. All rights reserved.</a:t>
            </a:r>
            <a:endParaRPr b="0" i="0" sz="7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002D5C"/>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lide-Map-Image">
  <p:cSld name="OBJECT_1_1">
    <p:spTree>
      <p:nvGrpSpPr>
        <p:cNvPr id="143" name="Shape 143"/>
        <p:cNvGrpSpPr/>
        <p:nvPr/>
      </p:nvGrpSpPr>
      <p:grpSpPr>
        <a:xfrm>
          <a:off x="0" y="0"/>
          <a:ext cx="0" cy="0"/>
          <a:chOff x="0" y="0"/>
          <a:chExt cx="0" cy="0"/>
        </a:xfrm>
      </p:grpSpPr>
      <p:pic>
        <p:nvPicPr>
          <p:cNvPr id="144" name="Google Shape;144;p23"/>
          <p:cNvPicPr preferRelativeResize="0"/>
          <p:nvPr/>
        </p:nvPicPr>
        <p:blipFill rotWithShape="1">
          <a:blip r:embed="rId2">
            <a:alphaModFix/>
          </a:blip>
          <a:srcRect b="0" l="0" r="0" t="0"/>
          <a:stretch/>
        </p:blipFill>
        <p:spPr>
          <a:xfrm>
            <a:off x="0" y="6248920"/>
            <a:ext cx="12161827" cy="608091"/>
          </a:xfrm>
          <a:prstGeom prst="rect">
            <a:avLst/>
          </a:prstGeom>
          <a:noFill/>
          <a:ln>
            <a:noFill/>
          </a:ln>
        </p:spPr>
      </p:pic>
      <p:pic>
        <p:nvPicPr>
          <p:cNvPr id="145" name="Google Shape;145;p23"/>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pic>
        <p:nvPicPr>
          <p:cNvPr id="146" name="Google Shape;146;p23"/>
          <p:cNvPicPr preferRelativeResize="0"/>
          <p:nvPr/>
        </p:nvPicPr>
        <p:blipFill rotWithShape="1">
          <a:blip r:embed="rId4">
            <a:alphaModFix/>
          </a:blip>
          <a:srcRect b="4329" l="0" r="0" t="4329"/>
          <a:stretch/>
        </p:blipFill>
        <p:spPr>
          <a:xfrm>
            <a:off x="8125" y="0"/>
            <a:ext cx="12161827" cy="6248926"/>
          </a:xfrm>
          <a:prstGeom prst="rect">
            <a:avLst/>
          </a:prstGeom>
          <a:noFill/>
          <a:ln>
            <a:noFill/>
          </a:ln>
        </p:spPr>
      </p:pic>
      <p:sp>
        <p:nvSpPr>
          <p:cNvPr id="147" name="Google Shape;147;p23"/>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48" name="Google Shape;148;p23"/>
          <p:cNvPicPr preferRelativeResize="0"/>
          <p:nvPr/>
        </p:nvPicPr>
        <p:blipFill rotWithShape="1">
          <a:blip r:embed="rId5">
            <a:alphaModFix/>
          </a:blip>
          <a:srcRect b="0" l="0" r="0" t="0"/>
          <a:stretch/>
        </p:blipFill>
        <p:spPr>
          <a:xfrm>
            <a:off x="-15093" y="430224"/>
            <a:ext cx="12192000" cy="768096"/>
          </a:xfrm>
          <a:prstGeom prst="rect">
            <a:avLst/>
          </a:prstGeom>
          <a:noFill/>
          <a:ln>
            <a:noFill/>
          </a:ln>
        </p:spPr>
      </p:pic>
      <p:sp>
        <p:nvSpPr>
          <p:cNvPr id="149" name="Google Shape;149;p23"/>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50" name="Google Shape;150;p23"/>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002D5C"/>
                </a:solidFill>
                <a:latin typeface="Calibri"/>
                <a:ea typeface="Calibri"/>
                <a:cs typeface="Calibri"/>
                <a:sym typeface="Calibri"/>
              </a:rPr>
              <a:t>CONFIDENTIAL | workwave.com/servman/</a:t>
            </a:r>
            <a:endParaRPr b="0" i="0" sz="10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002D5C"/>
                </a:solidFill>
                <a:latin typeface="Calibri"/>
                <a:ea typeface="Calibri"/>
                <a:cs typeface="Calibri"/>
                <a:sym typeface="Calibri"/>
              </a:rPr>
              <a:t>Copyright 2021, WorkWave LLC. All rights reserved.</a:t>
            </a:r>
            <a:endParaRPr b="0" i="0" sz="7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002D5C"/>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lide-Algorithm-Image">
  <p:cSld name="OBJECT_1_1_1">
    <p:spTree>
      <p:nvGrpSpPr>
        <p:cNvPr id="151" name="Shape 151"/>
        <p:cNvGrpSpPr/>
        <p:nvPr/>
      </p:nvGrpSpPr>
      <p:grpSpPr>
        <a:xfrm>
          <a:off x="0" y="0"/>
          <a:ext cx="0" cy="0"/>
          <a:chOff x="0" y="0"/>
          <a:chExt cx="0" cy="0"/>
        </a:xfrm>
      </p:grpSpPr>
      <p:pic>
        <p:nvPicPr>
          <p:cNvPr id="152" name="Google Shape;152;p24"/>
          <p:cNvPicPr preferRelativeResize="0"/>
          <p:nvPr/>
        </p:nvPicPr>
        <p:blipFill rotWithShape="1">
          <a:blip r:embed="rId2">
            <a:alphaModFix/>
          </a:blip>
          <a:srcRect b="0" l="0" r="0" t="0"/>
          <a:stretch/>
        </p:blipFill>
        <p:spPr>
          <a:xfrm>
            <a:off x="0" y="6248920"/>
            <a:ext cx="12161827" cy="608091"/>
          </a:xfrm>
          <a:prstGeom prst="rect">
            <a:avLst/>
          </a:prstGeom>
          <a:noFill/>
          <a:ln>
            <a:noFill/>
          </a:ln>
        </p:spPr>
      </p:pic>
      <p:pic>
        <p:nvPicPr>
          <p:cNvPr id="153" name="Google Shape;153;p24"/>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pic>
        <p:nvPicPr>
          <p:cNvPr id="154" name="Google Shape;154;p24"/>
          <p:cNvPicPr preferRelativeResize="0"/>
          <p:nvPr/>
        </p:nvPicPr>
        <p:blipFill rotWithShape="1">
          <a:blip r:embed="rId4">
            <a:alphaModFix/>
          </a:blip>
          <a:srcRect b="4329" l="0" r="0" t="4329"/>
          <a:stretch/>
        </p:blipFill>
        <p:spPr>
          <a:xfrm>
            <a:off x="8125" y="0"/>
            <a:ext cx="12161827" cy="6248926"/>
          </a:xfrm>
          <a:prstGeom prst="rect">
            <a:avLst/>
          </a:prstGeom>
          <a:noFill/>
          <a:ln>
            <a:noFill/>
          </a:ln>
        </p:spPr>
      </p:pic>
      <p:sp>
        <p:nvSpPr>
          <p:cNvPr id="155" name="Google Shape;155;p24"/>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56" name="Google Shape;156;p24"/>
          <p:cNvPicPr preferRelativeResize="0"/>
          <p:nvPr/>
        </p:nvPicPr>
        <p:blipFill rotWithShape="1">
          <a:blip r:embed="rId5">
            <a:alphaModFix/>
          </a:blip>
          <a:srcRect b="0" l="0" r="0" t="0"/>
          <a:stretch/>
        </p:blipFill>
        <p:spPr>
          <a:xfrm>
            <a:off x="-15093" y="430224"/>
            <a:ext cx="12192000" cy="768096"/>
          </a:xfrm>
          <a:prstGeom prst="rect">
            <a:avLst/>
          </a:prstGeom>
          <a:noFill/>
          <a:ln>
            <a:noFill/>
          </a:ln>
        </p:spPr>
      </p:pic>
      <p:sp>
        <p:nvSpPr>
          <p:cNvPr id="157" name="Google Shape;157;p24"/>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58" name="Google Shape;158;p24"/>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002D5C"/>
                </a:solidFill>
                <a:latin typeface="Calibri"/>
                <a:ea typeface="Calibri"/>
                <a:cs typeface="Calibri"/>
                <a:sym typeface="Calibri"/>
              </a:rPr>
              <a:t>CONFIDENTIAL | workwave.com/servman/</a:t>
            </a:r>
            <a:endParaRPr b="0" i="0" sz="10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002D5C"/>
                </a:solidFill>
                <a:latin typeface="Calibri"/>
                <a:ea typeface="Calibri"/>
                <a:cs typeface="Calibri"/>
                <a:sym typeface="Calibri"/>
              </a:rPr>
              <a:t>Copyright 2021, WorkWave LLC. All rights reserved.</a:t>
            </a:r>
            <a:endParaRPr b="0" i="0" sz="7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002D5C"/>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lide-Fleet-Image">
  <p:cSld name="OBJECT_1_1_1_1">
    <p:spTree>
      <p:nvGrpSpPr>
        <p:cNvPr id="159" name="Shape 159"/>
        <p:cNvGrpSpPr/>
        <p:nvPr/>
      </p:nvGrpSpPr>
      <p:grpSpPr>
        <a:xfrm>
          <a:off x="0" y="0"/>
          <a:ext cx="0" cy="0"/>
          <a:chOff x="0" y="0"/>
          <a:chExt cx="0" cy="0"/>
        </a:xfrm>
      </p:grpSpPr>
      <p:pic>
        <p:nvPicPr>
          <p:cNvPr id="160" name="Google Shape;160;p25"/>
          <p:cNvPicPr preferRelativeResize="0"/>
          <p:nvPr/>
        </p:nvPicPr>
        <p:blipFill rotWithShape="1">
          <a:blip r:embed="rId2">
            <a:alphaModFix/>
          </a:blip>
          <a:srcRect b="0" l="0" r="0" t="0"/>
          <a:stretch/>
        </p:blipFill>
        <p:spPr>
          <a:xfrm>
            <a:off x="0" y="6248920"/>
            <a:ext cx="12161827" cy="608091"/>
          </a:xfrm>
          <a:prstGeom prst="rect">
            <a:avLst/>
          </a:prstGeom>
          <a:noFill/>
          <a:ln>
            <a:noFill/>
          </a:ln>
        </p:spPr>
      </p:pic>
      <p:pic>
        <p:nvPicPr>
          <p:cNvPr id="161" name="Google Shape;161;p25"/>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pic>
        <p:nvPicPr>
          <p:cNvPr id="162" name="Google Shape;162;p25"/>
          <p:cNvPicPr preferRelativeResize="0"/>
          <p:nvPr/>
        </p:nvPicPr>
        <p:blipFill rotWithShape="1">
          <a:blip r:embed="rId4">
            <a:alphaModFix/>
          </a:blip>
          <a:srcRect b="4329" l="0" r="0" t="4329"/>
          <a:stretch/>
        </p:blipFill>
        <p:spPr>
          <a:xfrm>
            <a:off x="8125" y="0"/>
            <a:ext cx="12161827" cy="6248926"/>
          </a:xfrm>
          <a:prstGeom prst="rect">
            <a:avLst/>
          </a:prstGeom>
          <a:noFill/>
          <a:ln>
            <a:noFill/>
          </a:ln>
        </p:spPr>
      </p:pic>
      <p:sp>
        <p:nvSpPr>
          <p:cNvPr id="163" name="Google Shape;163;p25"/>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64" name="Google Shape;164;p25"/>
          <p:cNvPicPr preferRelativeResize="0"/>
          <p:nvPr/>
        </p:nvPicPr>
        <p:blipFill rotWithShape="1">
          <a:blip r:embed="rId5">
            <a:alphaModFix/>
          </a:blip>
          <a:srcRect b="0" l="0" r="0" t="0"/>
          <a:stretch/>
        </p:blipFill>
        <p:spPr>
          <a:xfrm>
            <a:off x="-15093" y="430224"/>
            <a:ext cx="12192000" cy="768096"/>
          </a:xfrm>
          <a:prstGeom prst="rect">
            <a:avLst/>
          </a:prstGeom>
          <a:noFill/>
          <a:ln>
            <a:noFill/>
          </a:ln>
        </p:spPr>
      </p:pic>
      <p:sp>
        <p:nvSpPr>
          <p:cNvPr id="165" name="Google Shape;165;p25"/>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66" name="Google Shape;166;p25"/>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002D5C"/>
                </a:solidFill>
                <a:latin typeface="Calibri"/>
                <a:ea typeface="Calibri"/>
                <a:cs typeface="Calibri"/>
                <a:sym typeface="Calibri"/>
              </a:rPr>
              <a:t>CONFIDENTIAL | workwave.com/servman/</a:t>
            </a:r>
            <a:endParaRPr b="0" i="0" sz="10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002D5C"/>
                </a:solidFill>
                <a:latin typeface="Calibri"/>
                <a:ea typeface="Calibri"/>
                <a:cs typeface="Calibri"/>
                <a:sym typeface="Calibri"/>
              </a:rPr>
              <a:t>Copyright 2021, WorkWave LLC. All rights reserved.</a:t>
            </a:r>
            <a:endParaRPr b="0" i="0" sz="7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002D5C"/>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lide-Import-Routes-Image">
  <p:cSld name="OBJECT_1_1_1_1_1">
    <p:spTree>
      <p:nvGrpSpPr>
        <p:cNvPr id="167" name="Shape 167"/>
        <p:cNvGrpSpPr/>
        <p:nvPr/>
      </p:nvGrpSpPr>
      <p:grpSpPr>
        <a:xfrm>
          <a:off x="0" y="0"/>
          <a:ext cx="0" cy="0"/>
          <a:chOff x="0" y="0"/>
          <a:chExt cx="0" cy="0"/>
        </a:xfrm>
      </p:grpSpPr>
      <p:pic>
        <p:nvPicPr>
          <p:cNvPr id="168" name="Google Shape;168;p26"/>
          <p:cNvPicPr preferRelativeResize="0"/>
          <p:nvPr/>
        </p:nvPicPr>
        <p:blipFill rotWithShape="1">
          <a:blip r:embed="rId2">
            <a:alphaModFix/>
          </a:blip>
          <a:srcRect b="0" l="0" r="0" t="0"/>
          <a:stretch/>
        </p:blipFill>
        <p:spPr>
          <a:xfrm>
            <a:off x="0" y="6248920"/>
            <a:ext cx="12161827" cy="608091"/>
          </a:xfrm>
          <a:prstGeom prst="rect">
            <a:avLst/>
          </a:prstGeom>
          <a:noFill/>
          <a:ln>
            <a:noFill/>
          </a:ln>
        </p:spPr>
      </p:pic>
      <p:pic>
        <p:nvPicPr>
          <p:cNvPr id="169" name="Google Shape;169;p26"/>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pic>
        <p:nvPicPr>
          <p:cNvPr id="170" name="Google Shape;170;p26"/>
          <p:cNvPicPr preferRelativeResize="0"/>
          <p:nvPr/>
        </p:nvPicPr>
        <p:blipFill rotWithShape="1">
          <a:blip r:embed="rId4">
            <a:alphaModFix/>
          </a:blip>
          <a:srcRect b="4329" l="0" r="0" t="4329"/>
          <a:stretch/>
        </p:blipFill>
        <p:spPr>
          <a:xfrm>
            <a:off x="8125" y="0"/>
            <a:ext cx="12161827" cy="6248926"/>
          </a:xfrm>
          <a:prstGeom prst="rect">
            <a:avLst/>
          </a:prstGeom>
          <a:noFill/>
          <a:ln>
            <a:noFill/>
          </a:ln>
        </p:spPr>
      </p:pic>
      <p:sp>
        <p:nvSpPr>
          <p:cNvPr id="171" name="Google Shape;171;p26"/>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72" name="Google Shape;172;p26"/>
          <p:cNvPicPr preferRelativeResize="0"/>
          <p:nvPr/>
        </p:nvPicPr>
        <p:blipFill rotWithShape="1">
          <a:blip r:embed="rId5">
            <a:alphaModFix/>
          </a:blip>
          <a:srcRect b="0" l="0" r="0" t="0"/>
          <a:stretch/>
        </p:blipFill>
        <p:spPr>
          <a:xfrm>
            <a:off x="-15093" y="430224"/>
            <a:ext cx="12192000" cy="768096"/>
          </a:xfrm>
          <a:prstGeom prst="rect">
            <a:avLst/>
          </a:prstGeom>
          <a:noFill/>
          <a:ln>
            <a:noFill/>
          </a:ln>
        </p:spPr>
      </p:pic>
      <p:sp>
        <p:nvSpPr>
          <p:cNvPr id="173" name="Google Shape;173;p26"/>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4" name="Google Shape;174;p26"/>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002D5C"/>
                </a:solidFill>
                <a:latin typeface="Calibri"/>
                <a:ea typeface="Calibri"/>
                <a:cs typeface="Calibri"/>
                <a:sym typeface="Calibri"/>
              </a:rPr>
              <a:t>CONFIDENTIAL | workwave.com/servman/</a:t>
            </a:r>
            <a:endParaRPr b="0" i="0" sz="10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002D5C"/>
                </a:solidFill>
                <a:latin typeface="Calibri"/>
                <a:ea typeface="Calibri"/>
                <a:cs typeface="Calibri"/>
                <a:sym typeface="Calibri"/>
              </a:rPr>
              <a:t>Copyright 2021, WorkWave LLC. All rights reserved.</a:t>
            </a:r>
            <a:endParaRPr b="0" i="0" sz="700" u="none" cap="none" strike="noStrike">
              <a:solidFill>
                <a:srgbClr val="002D5C"/>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002D5C"/>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Slide-Blue-Algorithm">
  <p:cSld name="Break-Slide_1_3">
    <p:spTree>
      <p:nvGrpSpPr>
        <p:cNvPr id="175" name="Shape 175"/>
        <p:cNvGrpSpPr/>
        <p:nvPr/>
      </p:nvGrpSpPr>
      <p:grpSpPr>
        <a:xfrm>
          <a:off x="0" y="0"/>
          <a:ext cx="0" cy="0"/>
          <a:chOff x="0" y="0"/>
          <a:chExt cx="0" cy="0"/>
        </a:xfrm>
      </p:grpSpPr>
      <p:pic>
        <p:nvPicPr>
          <p:cNvPr id="176" name="Google Shape;176;p27"/>
          <p:cNvPicPr preferRelativeResize="0"/>
          <p:nvPr/>
        </p:nvPicPr>
        <p:blipFill rotWithShape="1">
          <a:blip r:embed="rId2">
            <a:alphaModFix/>
          </a:blip>
          <a:srcRect b="0" l="0" r="0" t="0"/>
          <a:stretch/>
        </p:blipFill>
        <p:spPr>
          <a:xfrm>
            <a:off x="0" y="8486"/>
            <a:ext cx="12161827" cy="6841028"/>
          </a:xfrm>
          <a:prstGeom prst="rect">
            <a:avLst/>
          </a:prstGeom>
          <a:noFill/>
          <a:ln>
            <a:noFill/>
          </a:ln>
        </p:spPr>
      </p:pic>
      <p:sp>
        <p:nvSpPr>
          <p:cNvPr id="177" name="Google Shape;177;p27"/>
          <p:cNvSpPr txBox="1"/>
          <p:nvPr>
            <p:ph type="title"/>
          </p:nvPr>
        </p:nvSpPr>
        <p:spPr>
          <a:xfrm>
            <a:off x="456068" y="2976372"/>
            <a:ext cx="11265900" cy="905400"/>
          </a:xfrm>
          <a:prstGeom prst="rect">
            <a:avLst/>
          </a:prstGeom>
          <a:noFill/>
          <a:ln>
            <a:noFill/>
          </a:ln>
        </p:spPr>
        <p:txBody>
          <a:bodyPr anchorCtr="0" anchor="ctr" bIns="91425" lIns="91425" spcFirstLastPara="1" rIns="91425" wrap="square" tIns="91425">
            <a:noAutofit/>
          </a:bodyPr>
          <a:lstStyle>
            <a:lvl1pPr lvl="0" marR="0" algn="ctr">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8" name="Google Shape;178;p27"/>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FFFFFF"/>
                </a:solidFill>
                <a:latin typeface="Calibri"/>
                <a:ea typeface="Calibri"/>
                <a:cs typeface="Calibri"/>
                <a:sym typeface="Calibri"/>
              </a:rPr>
              <a:t>CONFIDENTIAL | workwave.com/servman/</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FFFFFF"/>
                </a:solidFill>
                <a:latin typeface="Calibri"/>
                <a:ea typeface="Calibri"/>
                <a:cs typeface="Calibri"/>
                <a:sym typeface="Calibri"/>
              </a:rPr>
              <a:t>Copyright 2021, WorkWave LLC. All rights reserved.</a:t>
            </a:r>
            <a:endParaRPr b="0" i="0" sz="7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p:txBody>
      </p:sp>
      <p:pic>
        <p:nvPicPr>
          <p:cNvPr id="179" name="Google Shape;179;p27"/>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Slide-Blue-Thumbs-Up">
  <p:cSld name="Break-Slide_1_3_1">
    <p:spTree>
      <p:nvGrpSpPr>
        <p:cNvPr id="180" name="Shape 180"/>
        <p:cNvGrpSpPr/>
        <p:nvPr/>
      </p:nvGrpSpPr>
      <p:grpSpPr>
        <a:xfrm>
          <a:off x="0" y="0"/>
          <a:ext cx="0" cy="0"/>
          <a:chOff x="0" y="0"/>
          <a:chExt cx="0" cy="0"/>
        </a:xfrm>
      </p:grpSpPr>
      <p:pic>
        <p:nvPicPr>
          <p:cNvPr id="181" name="Google Shape;181;p28"/>
          <p:cNvPicPr preferRelativeResize="0"/>
          <p:nvPr/>
        </p:nvPicPr>
        <p:blipFill rotWithShape="1">
          <a:blip r:embed="rId2">
            <a:alphaModFix/>
          </a:blip>
          <a:srcRect b="0" l="0" r="0" t="0"/>
          <a:stretch/>
        </p:blipFill>
        <p:spPr>
          <a:xfrm>
            <a:off x="0" y="8486"/>
            <a:ext cx="12161827" cy="6841028"/>
          </a:xfrm>
          <a:prstGeom prst="rect">
            <a:avLst/>
          </a:prstGeom>
          <a:noFill/>
          <a:ln>
            <a:noFill/>
          </a:ln>
        </p:spPr>
      </p:pic>
      <p:sp>
        <p:nvSpPr>
          <p:cNvPr id="182" name="Google Shape;182;p28"/>
          <p:cNvSpPr txBox="1"/>
          <p:nvPr>
            <p:ph type="title"/>
          </p:nvPr>
        </p:nvSpPr>
        <p:spPr>
          <a:xfrm>
            <a:off x="456068" y="2976372"/>
            <a:ext cx="11265900" cy="905400"/>
          </a:xfrm>
          <a:prstGeom prst="rect">
            <a:avLst/>
          </a:prstGeom>
          <a:noFill/>
          <a:ln>
            <a:noFill/>
          </a:ln>
        </p:spPr>
        <p:txBody>
          <a:bodyPr anchorCtr="0" anchor="ctr" bIns="91425" lIns="91425" spcFirstLastPara="1" rIns="91425" wrap="square" tIns="91425">
            <a:noAutofit/>
          </a:bodyPr>
          <a:lstStyle>
            <a:lvl1pPr lvl="0" marR="0" algn="ctr">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83" name="Google Shape;183;p28"/>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FFFFFF"/>
                </a:solidFill>
                <a:latin typeface="Calibri"/>
                <a:ea typeface="Calibri"/>
                <a:cs typeface="Calibri"/>
                <a:sym typeface="Calibri"/>
              </a:rPr>
              <a:t>CONFIDENTIAL | workwave.com/servman/</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FFFFFF"/>
                </a:solidFill>
                <a:latin typeface="Calibri"/>
                <a:ea typeface="Calibri"/>
                <a:cs typeface="Calibri"/>
                <a:sym typeface="Calibri"/>
              </a:rPr>
              <a:t>Copyright 2021, WorkWave LLC. All rights reserved.</a:t>
            </a:r>
            <a:endParaRPr b="0" i="0" sz="7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p:txBody>
      </p:sp>
      <p:pic>
        <p:nvPicPr>
          <p:cNvPr id="184" name="Google Shape;184;p28"/>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Slide-Fleet">
  <p:cSld name="Break-Slide_1_2">
    <p:spTree>
      <p:nvGrpSpPr>
        <p:cNvPr id="185" name="Shape 185"/>
        <p:cNvGrpSpPr/>
        <p:nvPr/>
      </p:nvGrpSpPr>
      <p:grpSpPr>
        <a:xfrm>
          <a:off x="0" y="0"/>
          <a:ext cx="0" cy="0"/>
          <a:chOff x="0" y="0"/>
          <a:chExt cx="0" cy="0"/>
        </a:xfrm>
      </p:grpSpPr>
      <p:pic>
        <p:nvPicPr>
          <p:cNvPr id="186" name="Google Shape;186;p29"/>
          <p:cNvPicPr preferRelativeResize="0"/>
          <p:nvPr/>
        </p:nvPicPr>
        <p:blipFill rotWithShape="1">
          <a:blip r:embed="rId2">
            <a:alphaModFix/>
          </a:blip>
          <a:srcRect b="0" l="0" r="0" t="0"/>
          <a:stretch/>
        </p:blipFill>
        <p:spPr>
          <a:xfrm>
            <a:off x="-1" y="8486"/>
            <a:ext cx="12161827" cy="6841028"/>
          </a:xfrm>
          <a:prstGeom prst="rect">
            <a:avLst/>
          </a:prstGeom>
          <a:noFill/>
          <a:ln>
            <a:noFill/>
          </a:ln>
        </p:spPr>
      </p:pic>
      <p:sp>
        <p:nvSpPr>
          <p:cNvPr id="187" name="Google Shape;187;p29"/>
          <p:cNvSpPr txBox="1"/>
          <p:nvPr>
            <p:ph type="title"/>
          </p:nvPr>
        </p:nvSpPr>
        <p:spPr>
          <a:xfrm>
            <a:off x="456068" y="2976372"/>
            <a:ext cx="11265900" cy="905400"/>
          </a:xfrm>
          <a:prstGeom prst="rect">
            <a:avLst/>
          </a:prstGeom>
          <a:noFill/>
          <a:ln>
            <a:noFill/>
          </a:ln>
        </p:spPr>
        <p:txBody>
          <a:bodyPr anchorCtr="0" anchor="ctr" bIns="91425" lIns="91425" spcFirstLastPara="1" rIns="91425" wrap="square" tIns="91425">
            <a:noAutofit/>
          </a:bodyPr>
          <a:lstStyle>
            <a:lvl1pPr lvl="0" marR="0" algn="ctr">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88" name="Google Shape;188;p29"/>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FFFFFF"/>
                </a:solidFill>
                <a:latin typeface="Calibri"/>
                <a:ea typeface="Calibri"/>
                <a:cs typeface="Calibri"/>
                <a:sym typeface="Calibri"/>
              </a:rPr>
              <a:t>CONFIDENTIAL | workwave.com/servman/</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FFFFFF"/>
                </a:solidFill>
                <a:latin typeface="Calibri"/>
                <a:ea typeface="Calibri"/>
                <a:cs typeface="Calibri"/>
                <a:sym typeface="Calibri"/>
              </a:rPr>
              <a:t>Copyright 2021, WorkWave LLC. All rights reserved.</a:t>
            </a:r>
            <a:endParaRPr b="0" i="0" sz="7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p:txBody>
      </p:sp>
      <p:pic>
        <p:nvPicPr>
          <p:cNvPr id="189" name="Google Shape;189;p29"/>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Slide-Financial-image">
  <p:cSld name="Break-Slide_1_2_1">
    <p:spTree>
      <p:nvGrpSpPr>
        <p:cNvPr id="190" name="Shape 190"/>
        <p:cNvGrpSpPr/>
        <p:nvPr/>
      </p:nvGrpSpPr>
      <p:grpSpPr>
        <a:xfrm>
          <a:off x="0" y="0"/>
          <a:ext cx="0" cy="0"/>
          <a:chOff x="0" y="0"/>
          <a:chExt cx="0" cy="0"/>
        </a:xfrm>
      </p:grpSpPr>
      <p:pic>
        <p:nvPicPr>
          <p:cNvPr id="191" name="Google Shape;191;p30"/>
          <p:cNvPicPr preferRelativeResize="0"/>
          <p:nvPr/>
        </p:nvPicPr>
        <p:blipFill rotWithShape="1">
          <a:blip r:embed="rId2">
            <a:alphaModFix/>
          </a:blip>
          <a:srcRect b="0" l="0" r="0" t="0"/>
          <a:stretch/>
        </p:blipFill>
        <p:spPr>
          <a:xfrm>
            <a:off x="-1" y="8486"/>
            <a:ext cx="12161827" cy="6841028"/>
          </a:xfrm>
          <a:prstGeom prst="rect">
            <a:avLst/>
          </a:prstGeom>
          <a:noFill/>
          <a:ln>
            <a:noFill/>
          </a:ln>
        </p:spPr>
      </p:pic>
      <p:sp>
        <p:nvSpPr>
          <p:cNvPr id="192" name="Google Shape;192;p30"/>
          <p:cNvSpPr txBox="1"/>
          <p:nvPr>
            <p:ph type="title"/>
          </p:nvPr>
        </p:nvSpPr>
        <p:spPr>
          <a:xfrm>
            <a:off x="456068" y="2976372"/>
            <a:ext cx="11265900" cy="905400"/>
          </a:xfrm>
          <a:prstGeom prst="rect">
            <a:avLst/>
          </a:prstGeom>
          <a:noFill/>
          <a:ln>
            <a:noFill/>
          </a:ln>
        </p:spPr>
        <p:txBody>
          <a:bodyPr anchorCtr="0" anchor="ctr" bIns="91425" lIns="91425" spcFirstLastPara="1" rIns="91425" wrap="square" tIns="91425">
            <a:noAutofit/>
          </a:bodyPr>
          <a:lstStyle>
            <a:lvl1pPr lvl="0" marR="0" algn="ctr">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93" name="Google Shape;193;p30"/>
          <p:cNvSpPr txBox="1"/>
          <p:nvPr/>
        </p:nvSpPr>
        <p:spPr>
          <a:xfrm>
            <a:off x="9022463" y="6396245"/>
            <a:ext cx="2699700" cy="379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US" sz="1000" u="none" cap="none" strike="noStrike">
                <a:solidFill>
                  <a:srgbClr val="FFFFFF"/>
                </a:solidFill>
                <a:latin typeface="Calibri"/>
                <a:ea typeface="Calibri"/>
                <a:cs typeface="Calibri"/>
                <a:sym typeface="Calibri"/>
              </a:rPr>
              <a:t>CONFIDENTIAL | workwave.com/servman/</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700"/>
              <a:buFont typeface="Arial"/>
              <a:buNone/>
            </a:pPr>
            <a:r>
              <a:rPr b="0" i="0" lang="en-US" sz="700" u="none" cap="none" strike="noStrike">
                <a:solidFill>
                  <a:srgbClr val="FFFFFF"/>
                </a:solidFill>
                <a:latin typeface="Calibri"/>
                <a:ea typeface="Calibri"/>
                <a:cs typeface="Calibri"/>
                <a:sym typeface="Calibri"/>
              </a:rPr>
              <a:t>Copyright 2021, WorkWave LLC. All rights reserved.</a:t>
            </a:r>
            <a:endParaRPr b="0" i="0" sz="7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chemeClr val="dk1"/>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r">
              <a:lnSpc>
                <a:spcPct val="100000"/>
              </a:lnSpc>
              <a:spcBef>
                <a:spcPts val="20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p:txBody>
      </p:sp>
      <p:pic>
        <p:nvPicPr>
          <p:cNvPr id="194" name="Google Shape;194;p30"/>
          <p:cNvPicPr preferRelativeResize="0"/>
          <p:nvPr/>
        </p:nvPicPr>
        <p:blipFill rotWithShape="1">
          <a:blip r:embed="rId3">
            <a:alphaModFix/>
          </a:blip>
          <a:srcRect b="0" l="0" r="0" t="0"/>
          <a:stretch/>
        </p:blipFill>
        <p:spPr>
          <a:xfrm>
            <a:off x="544625" y="6360375"/>
            <a:ext cx="1497549" cy="4577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4"/>
          <p:cNvSpPr txBox="1"/>
          <p:nvPr>
            <p:ph type="ctrTitle"/>
          </p:nvPr>
        </p:nvSpPr>
        <p:spPr>
          <a:xfrm>
            <a:off x="912138" y="2130426"/>
            <a:ext cx="10337700" cy="1470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 name="Google Shape;25;p4"/>
          <p:cNvSpPr txBox="1"/>
          <p:nvPr>
            <p:ph idx="1" type="subTitle"/>
          </p:nvPr>
        </p:nvSpPr>
        <p:spPr>
          <a:xfrm>
            <a:off x="1824276" y="3886200"/>
            <a:ext cx="8513400" cy="1752600"/>
          </a:xfrm>
          <a:prstGeom prst="rect">
            <a:avLst/>
          </a:prstGeom>
          <a:noFill/>
          <a:ln>
            <a:noFill/>
          </a:ln>
        </p:spPr>
        <p:txBody>
          <a:bodyPr anchorCtr="0" anchor="t" bIns="91425" lIns="91425" spcFirstLastPara="1" rIns="91425" wrap="square" tIns="91425">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6" name="Google Shape;26;p4"/>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960702" y="4406901"/>
            <a:ext cx="10337700" cy="13620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1" name="Google Shape;31;p5"/>
          <p:cNvSpPr txBox="1"/>
          <p:nvPr>
            <p:ph idx="1" type="body"/>
          </p:nvPr>
        </p:nvSpPr>
        <p:spPr>
          <a:xfrm>
            <a:off x="960702" y="2906713"/>
            <a:ext cx="103377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2" name="Google Shape;32;p5"/>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608092" y="274638"/>
            <a:ext cx="109458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 name="Google Shape;37;p6"/>
          <p:cNvSpPr txBox="1"/>
          <p:nvPr>
            <p:ph idx="1" type="body"/>
          </p:nvPr>
        </p:nvSpPr>
        <p:spPr>
          <a:xfrm>
            <a:off x="808678" y="1600201"/>
            <a:ext cx="71769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6"/>
          <p:cNvSpPr txBox="1"/>
          <p:nvPr>
            <p:ph idx="2" type="body"/>
          </p:nvPr>
        </p:nvSpPr>
        <p:spPr>
          <a:xfrm>
            <a:off x="8188126" y="1600201"/>
            <a:ext cx="71790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6"/>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6"/>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6"/>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608092" y="274638"/>
            <a:ext cx="109458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4" name="Google Shape;44;p7"/>
          <p:cNvSpPr txBox="1"/>
          <p:nvPr>
            <p:ph idx="1" type="body"/>
          </p:nvPr>
        </p:nvSpPr>
        <p:spPr>
          <a:xfrm>
            <a:off x="608092" y="1535113"/>
            <a:ext cx="53736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7"/>
          <p:cNvSpPr txBox="1"/>
          <p:nvPr>
            <p:ph idx="2" type="body"/>
          </p:nvPr>
        </p:nvSpPr>
        <p:spPr>
          <a:xfrm>
            <a:off x="608092" y="2174875"/>
            <a:ext cx="53736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Google Shape;46;p7"/>
          <p:cNvSpPr txBox="1"/>
          <p:nvPr>
            <p:ph idx="3" type="body"/>
          </p:nvPr>
        </p:nvSpPr>
        <p:spPr>
          <a:xfrm>
            <a:off x="6178046" y="1535113"/>
            <a:ext cx="53757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7" name="Google Shape;47;p7"/>
          <p:cNvSpPr txBox="1"/>
          <p:nvPr>
            <p:ph idx="4" type="body"/>
          </p:nvPr>
        </p:nvSpPr>
        <p:spPr>
          <a:xfrm>
            <a:off x="6178046" y="2174875"/>
            <a:ext cx="53757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8" name="Google Shape;48;p7"/>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7"/>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608092" y="274638"/>
            <a:ext cx="109458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3" name="Google Shape;53;p8"/>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8"/>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8"/>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9"/>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9"/>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10"/>
          <p:cNvSpPr txBox="1"/>
          <p:nvPr>
            <p:ph type="title"/>
          </p:nvPr>
        </p:nvSpPr>
        <p:spPr>
          <a:xfrm>
            <a:off x="608093" y="273050"/>
            <a:ext cx="4001100" cy="11619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2" name="Google Shape;62;p10"/>
          <p:cNvSpPr txBox="1"/>
          <p:nvPr>
            <p:ph idx="1" type="body"/>
          </p:nvPr>
        </p:nvSpPr>
        <p:spPr>
          <a:xfrm>
            <a:off x="4754941" y="273051"/>
            <a:ext cx="6798900" cy="58530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 name="Google Shape;63;p10"/>
          <p:cNvSpPr txBox="1"/>
          <p:nvPr>
            <p:ph idx="2" type="body"/>
          </p:nvPr>
        </p:nvSpPr>
        <p:spPr>
          <a:xfrm>
            <a:off x="608093" y="1435101"/>
            <a:ext cx="4001100" cy="46911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4" name="Google Shape;64;p10"/>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10"/>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theme" Target="../theme/theme3.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8092" y="274638"/>
            <a:ext cx="109458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 name="Google Shape;11;p1"/>
          <p:cNvSpPr txBox="1"/>
          <p:nvPr>
            <p:ph idx="1" type="body"/>
          </p:nvPr>
        </p:nvSpPr>
        <p:spPr>
          <a:xfrm>
            <a:off x="608092" y="1600201"/>
            <a:ext cx="109458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8092" y="6356351"/>
            <a:ext cx="28377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155295" y="6356351"/>
            <a:ext cx="38511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715984" y="6356351"/>
            <a:ext cx="2837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14"/>
          <p:cNvSpPr txBox="1"/>
          <p:nvPr>
            <p:ph type="title"/>
          </p:nvPr>
        </p:nvSpPr>
        <p:spPr>
          <a:xfrm>
            <a:off x="836125" y="365125"/>
            <a:ext cx="104895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8" name="Google Shape;88;p14"/>
          <p:cNvSpPr txBox="1"/>
          <p:nvPr>
            <p:ph idx="1" type="body"/>
          </p:nvPr>
        </p:nvSpPr>
        <p:spPr>
          <a:xfrm>
            <a:off x="836125" y="1825625"/>
            <a:ext cx="104895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Google Shape;89;p14"/>
          <p:cNvSpPr txBox="1"/>
          <p:nvPr>
            <p:ph idx="10" type="dt"/>
          </p:nvPr>
        </p:nvSpPr>
        <p:spPr>
          <a:xfrm>
            <a:off x="836125" y="6356350"/>
            <a:ext cx="27363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0" name="Google Shape;90;p14"/>
          <p:cNvSpPr txBox="1"/>
          <p:nvPr>
            <p:ph idx="11" type="ftr"/>
          </p:nvPr>
        </p:nvSpPr>
        <p:spPr>
          <a:xfrm>
            <a:off x="4028605" y="6356350"/>
            <a:ext cx="4104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1" name="Google Shape;91;p14"/>
          <p:cNvSpPr txBox="1"/>
          <p:nvPr>
            <p:ph idx="12" type="sldNum"/>
          </p:nvPr>
        </p:nvSpPr>
        <p:spPr>
          <a:xfrm>
            <a:off x="8589289" y="6356350"/>
            <a:ext cx="2736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33.pn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64.png"/><Relationship Id="rId5" Type="http://schemas.openxmlformats.org/officeDocument/2006/relationships/image" Target="../media/image38.png"/><Relationship Id="rId6" Type="http://schemas.openxmlformats.org/officeDocument/2006/relationships/image" Target="../media/image51.png"/><Relationship Id="rId7"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9.png"/><Relationship Id="rId6" Type="http://schemas.openxmlformats.org/officeDocument/2006/relationships/image" Target="../media/image52.png"/><Relationship Id="rId7"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61.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73.png"/><Relationship Id="rId4" Type="http://schemas.openxmlformats.org/officeDocument/2006/relationships/image" Target="../media/image66.png"/><Relationship Id="rId5"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69.png"/><Relationship Id="rId4" Type="http://schemas.openxmlformats.org/officeDocument/2006/relationships/image" Target="../media/image58.png"/><Relationship Id="rId5"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76.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74.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1"/>
          <p:cNvSpPr txBox="1"/>
          <p:nvPr>
            <p:ph type="ctrTitle"/>
          </p:nvPr>
        </p:nvSpPr>
        <p:spPr>
          <a:xfrm>
            <a:off x="458560" y="312894"/>
            <a:ext cx="11263500" cy="90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000"/>
              <a:buNone/>
            </a:pPr>
            <a:r>
              <a:rPr lang="en-US"/>
              <a:t>ServMan Overview</a:t>
            </a:r>
            <a:endParaRPr/>
          </a:p>
        </p:txBody>
      </p:sp>
      <p:sp>
        <p:nvSpPr>
          <p:cNvPr id="201" name="Google Shape;201;p31"/>
          <p:cNvSpPr txBox="1"/>
          <p:nvPr>
            <p:ph idx="1" type="subTitle"/>
          </p:nvPr>
        </p:nvSpPr>
        <p:spPr>
          <a:xfrm>
            <a:off x="457313" y="1431195"/>
            <a:ext cx="11264700" cy="479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1000"/>
              </a:spcBef>
              <a:spcAft>
                <a:spcPts val="0"/>
              </a:spcAft>
              <a:buSzPts val="2400"/>
              <a:buNone/>
            </a:pPr>
            <a:r>
              <a:rPr lang="en-US">
                <a:solidFill>
                  <a:srgbClr val="FF0000"/>
                </a:solidFill>
              </a:rPr>
              <a:t>**COPY BEFORE USE**</a:t>
            </a:r>
            <a:endParaRPr>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0"/>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The Importance of the Application Framework</a:t>
            </a:r>
            <a:endParaRPr sz="3000"/>
          </a:p>
        </p:txBody>
      </p:sp>
      <p:sp>
        <p:nvSpPr>
          <p:cNvPr id="263" name="Google Shape;263;p40"/>
          <p:cNvSpPr txBox="1"/>
          <p:nvPr>
            <p:ph idx="1" type="body"/>
          </p:nvPr>
        </p:nvSpPr>
        <p:spPr>
          <a:xfrm>
            <a:off x="456068" y="1350137"/>
            <a:ext cx="11265900" cy="4351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2800"/>
              <a:buNone/>
            </a:pPr>
            <a:r>
              <a:rPr b="1" lang="en-US"/>
              <a:t>The Only Contact in Business is Change!</a:t>
            </a:r>
            <a:endParaRPr b="1"/>
          </a:p>
          <a:p>
            <a:pPr indent="0" lvl="0" marL="0" rtl="0" algn="l">
              <a:lnSpc>
                <a:spcPct val="90000"/>
              </a:lnSpc>
              <a:spcBef>
                <a:spcPts val="1000"/>
              </a:spcBef>
              <a:spcAft>
                <a:spcPts val="0"/>
              </a:spcAft>
              <a:buSzPts val="2800"/>
              <a:buNone/>
            </a:pPr>
            <a:r>
              <a:t/>
            </a:r>
            <a:endParaRPr/>
          </a:p>
          <a:p>
            <a:pPr indent="-406400" lvl="0" marL="457200" rtl="0" algn="l">
              <a:lnSpc>
                <a:spcPct val="90000"/>
              </a:lnSpc>
              <a:spcBef>
                <a:spcPts val="1000"/>
              </a:spcBef>
              <a:spcAft>
                <a:spcPts val="0"/>
              </a:spcAft>
              <a:buSzPts val="2800"/>
              <a:buChar char="•"/>
            </a:pPr>
            <a:r>
              <a:rPr lang="en-US"/>
              <a:t>The ability to create new or modify existing functionality and workflows at the Enterprise level is critical</a:t>
            </a:r>
            <a:endParaRPr/>
          </a:p>
          <a:p>
            <a:pPr indent="0" lvl="0" marL="457200" rtl="0" algn="l">
              <a:lnSpc>
                <a:spcPct val="90000"/>
              </a:lnSpc>
              <a:spcBef>
                <a:spcPts val="1000"/>
              </a:spcBef>
              <a:spcAft>
                <a:spcPts val="0"/>
              </a:spcAft>
              <a:buSzPts val="2800"/>
              <a:buNone/>
            </a:pPr>
            <a:r>
              <a:t/>
            </a:r>
            <a:endParaRPr/>
          </a:p>
          <a:p>
            <a:pPr indent="-406400" lvl="0" marL="457200" rtl="0" algn="l">
              <a:lnSpc>
                <a:spcPct val="90000"/>
              </a:lnSpc>
              <a:spcBef>
                <a:spcPts val="1000"/>
              </a:spcBef>
              <a:spcAft>
                <a:spcPts val="0"/>
              </a:spcAft>
              <a:buSzPts val="2800"/>
              <a:buChar char="•"/>
            </a:pPr>
            <a:r>
              <a:rPr lang="en-US"/>
              <a:t>The ability to control this yourself is invaluable and has proven to be a source of competitive advantage</a:t>
            </a:r>
            <a:endParaRPr/>
          </a:p>
          <a:p>
            <a:pPr indent="0" lvl="0" marL="457200" rtl="0" algn="l">
              <a:lnSpc>
                <a:spcPct val="90000"/>
              </a:lnSpc>
              <a:spcBef>
                <a:spcPts val="1000"/>
              </a:spcBef>
              <a:spcAft>
                <a:spcPts val="0"/>
              </a:spcAft>
              <a:buSzPts val="2800"/>
              <a:buNone/>
            </a:pPr>
            <a:r>
              <a:t/>
            </a:r>
            <a:endParaRPr/>
          </a:p>
          <a:p>
            <a:pPr indent="-406400" lvl="0" marL="457200" rtl="0" algn="l">
              <a:lnSpc>
                <a:spcPct val="90000"/>
              </a:lnSpc>
              <a:spcBef>
                <a:spcPts val="1000"/>
              </a:spcBef>
              <a:spcAft>
                <a:spcPts val="0"/>
              </a:spcAft>
              <a:buSzPts val="2800"/>
              <a:buChar char="•"/>
            </a:pPr>
            <a:r>
              <a:rPr lang="en-US"/>
              <a:t>It’s the difference between running with the herd and leading the pack</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1"/>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An Application Framework</a:t>
            </a:r>
            <a:endParaRPr sz="3000"/>
          </a:p>
        </p:txBody>
      </p:sp>
      <p:pic>
        <p:nvPicPr>
          <p:cNvPr id="270" name="Google Shape;270;p41"/>
          <p:cNvPicPr preferRelativeResize="0"/>
          <p:nvPr/>
        </p:nvPicPr>
        <p:blipFill rotWithShape="1">
          <a:blip r:embed="rId3">
            <a:alphaModFix/>
          </a:blip>
          <a:srcRect b="0" l="0" r="0" t="0"/>
          <a:stretch/>
        </p:blipFill>
        <p:spPr>
          <a:xfrm>
            <a:off x="2883850" y="1610873"/>
            <a:ext cx="2687674" cy="2018951"/>
          </a:xfrm>
          <a:prstGeom prst="rect">
            <a:avLst/>
          </a:prstGeom>
          <a:noFill/>
          <a:ln>
            <a:noFill/>
          </a:ln>
        </p:spPr>
      </p:pic>
      <p:pic>
        <p:nvPicPr>
          <p:cNvPr id="271" name="Google Shape;271;p41"/>
          <p:cNvPicPr preferRelativeResize="0"/>
          <p:nvPr/>
        </p:nvPicPr>
        <p:blipFill rotWithShape="1">
          <a:blip r:embed="rId4">
            <a:alphaModFix/>
          </a:blip>
          <a:srcRect b="0" l="0" r="0" t="0"/>
          <a:stretch/>
        </p:blipFill>
        <p:spPr>
          <a:xfrm>
            <a:off x="6483500" y="1676923"/>
            <a:ext cx="2687675" cy="2012537"/>
          </a:xfrm>
          <a:prstGeom prst="rect">
            <a:avLst/>
          </a:prstGeom>
          <a:noFill/>
          <a:ln>
            <a:noFill/>
          </a:ln>
        </p:spPr>
      </p:pic>
      <p:pic>
        <p:nvPicPr>
          <p:cNvPr id="272" name="Google Shape;272;p41"/>
          <p:cNvPicPr preferRelativeResize="0"/>
          <p:nvPr/>
        </p:nvPicPr>
        <p:blipFill rotWithShape="1">
          <a:blip r:embed="rId5">
            <a:alphaModFix/>
          </a:blip>
          <a:srcRect b="0" l="0" r="0" t="0"/>
          <a:stretch/>
        </p:blipFill>
        <p:spPr>
          <a:xfrm>
            <a:off x="2883850" y="3878525"/>
            <a:ext cx="2687674" cy="2012550"/>
          </a:xfrm>
          <a:prstGeom prst="rect">
            <a:avLst/>
          </a:prstGeom>
          <a:noFill/>
          <a:ln>
            <a:noFill/>
          </a:ln>
        </p:spPr>
      </p:pic>
      <p:pic>
        <p:nvPicPr>
          <p:cNvPr id="273" name="Google Shape;273;p41"/>
          <p:cNvPicPr preferRelativeResize="0"/>
          <p:nvPr/>
        </p:nvPicPr>
        <p:blipFill rotWithShape="1">
          <a:blip r:embed="rId6">
            <a:alphaModFix/>
          </a:blip>
          <a:srcRect b="0" l="0" r="0" t="0"/>
          <a:stretch/>
        </p:blipFill>
        <p:spPr>
          <a:xfrm>
            <a:off x="6483500" y="3883313"/>
            <a:ext cx="2687674" cy="20029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2"/>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Call Centers</a:t>
            </a:r>
            <a:endParaRPr sz="3000"/>
          </a:p>
        </p:txBody>
      </p:sp>
      <p:sp>
        <p:nvSpPr>
          <p:cNvPr id="280" name="Google Shape;280;p42"/>
          <p:cNvSpPr txBox="1"/>
          <p:nvPr>
            <p:ph idx="1" type="body"/>
          </p:nvPr>
        </p:nvSpPr>
        <p:spPr>
          <a:xfrm>
            <a:off x="6296597" y="1350125"/>
            <a:ext cx="5425500" cy="4351200"/>
          </a:xfrm>
          <a:prstGeom prst="rect">
            <a:avLst/>
          </a:prstGeom>
          <a:noFill/>
          <a:ln>
            <a:noFill/>
          </a:ln>
        </p:spPr>
        <p:txBody>
          <a:bodyPr anchorCtr="0" anchor="t" bIns="91425" lIns="91425" spcFirstLastPara="1" rIns="91425" wrap="square" tIns="91425">
            <a:noAutofit/>
          </a:bodyPr>
          <a:lstStyle/>
          <a:p>
            <a:pPr indent="-406400" lvl="0" marL="457200" rtl="0" algn="l">
              <a:lnSpc>
                <a:spcPct val="90000"/>
              </a:lnSpc>
              <a:spcBef>
                <a:spcPts val="1000"/>
              </a:spcBef>
              <a:spcAft>
                <a:spcPts val="0"/>
              </a:spcAft>
              <a:buSzPts val="2800"/>
              <a:buChar char="•"/>
            </a:pPr>
            <a:r>
              <a:rPr lang="en-US"/>
              <a:t>Integrates with most SIP-based phone systems</a:t>
            </a:r>
            <a:endParaRPr/>
          </a:p>
          <a:p>
            <a:pPr indent="0" lvl="0" marL="457200" rtl="0" algn="l">
              <a:lnSpc>
                <a:spcPct val="90000"/>
              </a:lnSpc>
              <a:spcBef>
                <a:spcPts val="1000"/>
              </a:spcBef>
              <a:spcAft>
                <a:spcPts val="0"/>
              </a:spcAft>
              <a:buSzPts val="2800"/>
              <a:buNone/>
            </a:pPr>
            <a:r>
              <a:t/>
            </a:r>
            <a:endParaRPr sz="1100"/>
          </a:p>
          <a:p>
            <a:pPr indent="-406400" lvl="0" marL="457200" rtl="0" algn="l">
              <a:lnSpc>
                <a:spcPct val="90000"/>
              </a:lnSpc>
              <a:spcBef>
                <a:spcPts val="1000"/>
              </a:spcBef>
              <a:spcAft>
                <a:spcPts val="0"/>
              </a:spcAft>
              <a:buSzPts val="2800"/>
              <a:buChar char="•"/>
            </a:pPr>
            <a:r>
              <a:rPr lang="en-US"/>
              <a:t>Auto-manage client campaigns</a:t>
            </a:r>
            <a:endParaRPr/>
          </a:p>
          <a:p>
            <a:pPr indent="0" lvl="0" marL="457200" rtl="0" algn="l">
              <a:lnSpc>
                <a:spcPct val="90000"/>
              </a:lnSpc>
              <a:spcBef>
                <a:spcPts val="1000"/>
              </a:spcBef>
              <a:spcAft>
                <a:spcPts val="0"/>
              </a:spcAft>
              <a:buSzPts val="2800"/>
              <a:buNone/>
            </a:pPr>
            <a:r>
              <a:t/>
            </a:r>
            <a:endParaRPr sz="1100"/>
          </a:p>
          <a:p>
            <a:pPr indent="-406400" lvl="0" marL="457200" rtl="0" algn="l">
              <a:lnSpc>
                <a:spcPct val="90000"/>
              </a:lnSpc>
              <a:spcBef>
                <a:spcPts val="1000"/>
              </a:spcBef>
              <a:spcAft>
                <a:spcPts val="0"/>
              </a:spcAft>
              <a:buSzPts val="2800"/>
              <a:buChar char="•"/>
            </a:pPr>
            <a:r>
              <a:rPr lang="en-US"/>
              <a:t>Expedited call processing</a:t>
            </a:r>
            <a:endParaRPr/>
          </a:p>
          <a:p>
            <a:pPr indent="0" lvl="0" marL="457200" rtl="0" algn="l">
              <a:lnSpc>
                <a:spcPct val="90000"/>
              </a:lnSpc>
              <a:spcBef>
                <a:spcPts val="1000"/>
              </a:spcBef>
              <a:spcAft>
                <a:spcPts val="0"/>
              </a:spcAft>
              <a:buSzPts val="2800"/>
              <a:buNone/>
            </a:pPr>
            <a:r>
              <a:t/>
            </a:r>
            <a:endParaRPr sz="1100"/>
          </a:p>
          <a:p>
            <a:pPr indent="-406400" lvl="0" marL="457200" rtl="0" algn="l">
              <a:lnSpc>
                <a:spcPct val="90000"/>
              </a:lnSpc>
              <a:spcBef>
                <a:spcPts val="1000"/>
              </a:spcBef>
              <a:spcAft>
                <a:spcPts val="0"/>
              </a:spcAft>
              <a:buSzPts val="2800"/>
              <a:buChar char="•"/>
            </a:pPr>
            <a:r>
              <a:rPr lang="en-US"/>
              <a:t>Google Maps Integration</a:t>
            </a:r>
            <a:endParaRPr/>
          </a:p>
        </p:txBody>
      </p:sp>
      <p:pic>
        <p:nvPicPr>
          <p:cNvPr id="281" name="Google Shape;281;p42"/>
          <p:cNvPicPr preferRelativeResize="0"/>
          <p:nvPr/>
        </p:nvPicPr>
        <p:blipFill rotWithShape="1">
          <a:blip r:embed="rId3">
            <a:alphaModFix/>
          </a:blip>
          <a:srcRect b="0" l="0" r="0" t="0"/>
          <a:stretch/>
        </p:blipFill>
        <p:spPr>
          <a:xfrm>
            <a:off x="456077" y="1419000"/>
            <a:ext cx="5425501" cy="4340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3"/>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Customer Journey</a:t>
            </a:r>
            <a:endParaRPr sz="3000"/>
          </a:p>
        </p:txBody>
      </p:sp>
      <p:pic>
        <p:nvPicPr>
          <p:cNvPr id="288" name="Google Shape;288;p43"/>
          <p:cNvPicPr preferRelativeResize="0"/>
          <p:nvPr/>
        </p:nvPicPr>
        <p:blipFill rotWithShape="1">
          <a:blip r:embed="rId3">
            <a:alphaModFix/>
          </a:blip>
          <a:srcRect b="0" l="0" r="0" t="0"/>
          <a:stretch/>
        </p:blipFill>
        <p:spPr>
          <a:xfrm>
            <a:off x="2962786" y="1216302"/>
            <a:ext cx="6252475" cy="5003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4"/>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Client Portals</a:t>
            </a:r>
            <a:endParaRPr sz="3000"/>
          </a:p>
        </p:txBody>
      </p:sp>
      <p:pic>
        <p:nvPicPr>
          <p:cNvPr id="295" name="Google Shape;295;p44"/>
          <p:cNvPicPr preferRelativeResize="0"/>
          <p:nvPr/>
        </p:nvPicPr>
        <p:blipFill rotWithShape="1">
          <a:blip r:embed="rId3">
            <a:alphaModFix/>
          </a:blip>
          <a:srcRect b="0" l="0" r="0" t="0"/>
          <a:stretch/>
        </p:blipFill>
        <p:spPr>
          <a:xfrm>
            <a:off x="2298788" y="1216300"/>
            <a:ext cx="7564249" cy="50044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5"/>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Dashboards</a:t>
            </a:r>
            <a:endParaRPr sz="3000"/>
          </a:p>
        </p:txBody>
      </p:sp>
      <p:pic>
        <p:nvPicPr>
          <p:cNvPr id="302" name="Google Shape;302;p45"/>
          <p:cNvPicPr preferRelativeResize="0"/>
          <p:nvPr/>
        </p:nvPicPr>
        <p:blipFill rotWithShape="1">
          <a:blip r:embed="rId3">
            <a:alphaModFix/>
          </a:blip>
          <a:srcRect b="0" l="0" r="0" t="0"/>
          <a:stretch/>
        </p:blipFill>
        <p:spPr>
          <a:xfrm>
            <a:off x="2147088" y="1216296"/>
            <a:ext cx="7867650" cy="5029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6"/>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Web-Based Sales Proposals</a:t>
            </a:r>
            <a:endParaRPr sz="3000"/>
          </a:p>
        </p:txBody>
      </p:sp>
      <p:pic>
        <p:nvPicPr>
          <p:cNvPr id="309" name="Google Shape;309;p46"/>
          <p:cNvPicPr preferRelativeResize="0"/>
          <p:nvPr/>
        </p:nvPicPr>
        <p:blipFill rotWithShape="1">
          <a:blip r:embed="rId3">
            <a:alphaModFix/>
          </a:blip>
          <a:srcRect b="0" l="0" r="0" t="0"/>
          <a:stretch/>
        </p:blipFill>
        <p:spPr>
          <a:xfrm>
            <a:off x="2250450" y="1216296"/>
            <a:ext cx="7677150" cy="5000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7"/>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Scheduling &amp; Dispatch Modules</a:t>
            </a:r>
            <a:endParaRPr sz="3000"/>
          </a:p>
        </p:txBody>
      </p:sp>
      <p:pic>
        <p:nvPicPr>
          <p:cNvPr id="316" name="Google Shape;316;p47"/>
          <p:cNvPicPr preferRelativeResize="0"/>
          <p:nvPr/>
        </p:nvPicPr>
        <p:blipFill rotWithShape="1">
          <a:blip r:embed="rId3">
            <a:alphaModFix/>
          </a:blip>
          <a:srcRect b="0" l="0" r="0" t="0"/>
          <a:stretch/>
        </p:blipFill>
        <p:spPr>
          <a:xfrm>
            <a:off x="152400" y="1368696"/>
            <a:ext cx="9144000" cy="4400550"/>
          </a:xfrm>
          <a:prstGeom prst="rect">
            <a:avLst/>
          </a:prstGeom>
          <a:noFill/>
          <a:ln>
            <a:noFill/>
          </a:ln>
        </p:spPr>
      </p:pic>
      <p:pic>
        <p:nvPicPr>
          <p:cNvPr id="317" name="Google Shape;317;p47"/>
          <p:cNvPicPr preferRelativeResize="0"/>
          <p:nvPr/>
        </p:nvPicPr>
        <p:blipFill rotWithShape="1">
          <a:blip r:embed="rId4">
            <a:alphaModFix/>
          </a:blip>
          <a:srcRect b="0" l="0" r="0" t="0"/>
          <a:stretch/>
        </p:blipFill>
        <p:spPr>
          <a:xfrm>
            <a:off x="456075" y="1377325"/>
            <a:ext cx="5491236" cy="4400550"/>
          </a:xfrm>
          <a:prstGeom prst="rect">
            <a:avLst/>
          </a:prstGeom>
          <a:noFill/>
          <a:ln>
            <a:noFill/>
          </a:ln>
        </p:spPr>
      </p:pic>
      <p:pic>
        <p:nvPicPr>
          <p:cNvPr id="318" name="Google Shape;318;p47"/>
          <p:cNvPicPr preferRelativeResize="0"/>
          <p:nvPr/>
        </p:nvPicPr>
        <p:blipFill rotWithShape="1">
          <a:blip r:embed="rId5">
            <a:alphaModFix/>
          </a:blip>
          <a:srcRect b="0" l="0" r="0" t="0"/>
          <a:stretch/>
        </p:blipFill>
        <p:spPr>
          <a:xfrm>
            <a:off x="6101425" y="1404179"/>
            <a:ext cx="5421875" cy="4346850"/>
          </a:xfrm>
          <a:prstGeom prst="rect">
            <a:avLst/>
          </a:prstGeom>
          <a:noFill/>
          <a:ln>
            <a:noFill/>
          </a:ln>
        </p:spPr>
      </p:pic>
      <p:pic>
        <p:nvPicPr>
          <p:cNvPr id="319" name="Google Shape;319;p47"/>
          <p:cNvPicPr preferRelativeResize="0"/>
          <p:nvPr/>
        </p:nvPicPr>
        <p:blipFill rotWithShape="1">
          <a:blip r:embed="rId6">
            <a:alphaModFix/>
          </a:blip>
          <a:srcRect b="0" l="0" r="0" t="0"/>
          <a:stretch/>
        </p:blipFill>
        <p:spPr>
          <a:xfrm>
            <a:off x="2800613" y="1368688"/>
            <a:ext cx="5886450" cy="4733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8"/>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Commercial &amp; Residential Recurring Scheduling</a:t>
            </a:r>
            <a:endParaRPr sz="3000"/>
          </a:p>
        </p:txBody>
      </p:sp>
      <p:pic>
        <p:nvPicPr>
          <p:cNvPr id="326" name="Google Shape;326;p48"/>
          <p:cNvPicPr preferRelativeResize="0"/>
          <p:nvPr/>
        </p:nvPicPr>
        <p:blipFill rotWithShape="1">
          <a:blip r:embed="rId3">
            <a:alphaModFix/>
          </a:blip>
          <a:srcRect b="0" l="0" r="0" t="0"/>
          <a:stretch/>
        </p:blipFill>
        <p:spPr>
          <a:xfrm>
            <a:off x="1517025" y="1291646"/>
            <a:ext cx="9144000" cy="472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9"/>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Project Management</a:t>
            </a:r>
            <a:endParaRPr sz="3000"/>
          </a:p>
        </p:txBody>
      </p:sp>
      <p:pic>
        <p:nvPicPr>
          <p:cNvPr id="333" name="Google Shape;333;p49"/>
          <p:cNvPicPr preferRelativeResize="0"/>
          <p:nvPr/>
        </p:nvPicPr>
        <p:blipFill rotWithShape="1">
          <a:blip r:embed="rId3">
            <a:alphaModFix/>
          </a:blip>
          <a:srcRect b="0" l="0" r="0" t="0"/>
          <a:stretch/>
        </p:blipFill>
        <p:spPr>
          <a:xfrm>
            <a:off x="152400" y="1368696"/>
            <a:ext cx="9144000" cy="4591050"/>
          </a:xfrm>
          <a:prstGeom prst="rect">
            <a:avLst/>
          </a:prstGeom>
          <a:noFill/>
          <a:ln>
            <a:noFill/>
          </a:ln>
        </p:spPr>
      </p:pic>
      <p:pic>
        <p:nvPicPr>
          <p:cNvPr id="334" name="Google Shape;334;p49"/>
          <p:cNvPicPr preferRelativeResize="0"/>
          <p:nvPr/>
        </p:nvPicPr>
        <p:blipFill rotWithShape="1">
          <a:blip r:embed="rId4">
            <a:alphaModFix/>
          </a:blip>
          <a:srcRect b="0" l="0" r="0" t="0"/>
          <a:stretch/>
        </p:blipFill>
        <p:spPr>
          <a:xfrm>
            <a:off x="1132913" y="1368688"/>
            <a:ext cx="9144000" cy="4448175"/>
          </a:xfrm>
          <a:prstGeom prst="rect">
            <a:avLst/>
          </a:prstGeom>
          <a:noFill/>
          <a:ln>
            <a:noFill/>
          </a:ln>
        </p:spPr>
      </p:pic>
      <p:pic>
        <p:nvPicPr>
          <p:cNvPr id="335" name="Google Shape;335;p49"/>
          <p:cNvPicPr preferRelativeResize="0"/>
          <p:nvPr/>
        </p:nvPicPr>
        <p:blipFill rotWithShape="1">
          <a:blip r:embed="rId5">
            <a:alphaModFix/>
          </a:blip>
          <a:srcRect b="0" l="0" r="0" t="0"/>
          <a:stretch/>
        </p:blipFill>
        <p:spPr>
          <a:xfrm>
            <a:off x="1431850" y="1711588"/>
            <a:ext cx="9144000" cy="3762375"/>
          </a:xfrm>
          <a:prstGeom prst="rect">
            <a:avLst/>
          </a:prstGeom>
          <a:noFill/>
          <a:ln>
            <a:noFill/>
          </a:ln>
        </p:spPr>
      </p:pic>
      <p:pic>
        <p:nvPicPr>
          <p:cNvPr id="336" name="Google Shape;336;p49"/>
          <p:cNvPicPr preferRelativeResize="0"/>
          <p:nvPr/>
        </p:nvPicPr>
        <p:blipFill rotWithShape="1">
          <a:blip r:embed="rId6">
            <a:alphaModFix/>
          </a:blip>
          <a:srcRect b="0" l="0" r="0" t="0"/>
          <a:stretch/>
        </p:blipFill>
        <p:spPr>
          <a:xfrm>
            <a:off x="1878063" y="1968763"/>
            <a:ext cx="9144000" cy="3848100"/>
          </a:xfrm>
          <a:prstGeom prst="rect">
            <a:avLst/>
          </a:prstGeom>
          <a:noFill/>
          <a:ln>
            <a:noFill/>
          </a:ln>
        </p:spPr>
      </p:pic>
      <p:pic>
        <p:nvPicPr>
          <p:cNvPr id="337" name="Google Shape;337;p49"/>
          <p:cNvPicPr preferRelativeResize="0"/>
          <p:nvPr/>
        </p:nvPicPr>
        <p:blipFill rotWithShape="1">
          <a:blip r:embed="rId7">
            <a:alphaModFix/>
          </a:blip>
          <a:srcRect b="0" l="0" r="0" t="0"/>
          <a:stretch/>
        </p:blipFill>
        <p:spPr>
          <a:xfrm>
            <a:off x="2118513" y="2376488"/>
            <a:ext cx="9144000" cy="3324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a:t>Agenda</a:t>
            </a:r>
            <a:endParaRPr/>
          </a:p>
        </p:txBody>
      </p:sp>
      <p:sp>
        <p:nvSpPr>
          <p:cNvPr id="207" name="Google Shape;207;p32"/>
          <p:cNvSpPr txBox="1"/>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90000"/>
              </a:lnSpc>
              <a:spcBef>
                <a:spcPts val="1000"/>
              </a:spcBef>
              <a:spcAft>
                <a:spcPts val="0"/>
              </a:spcAft>
              <a:buClr>
                <a:srgbClr val="FFFFFF"/>
              </a:buClr>
              <a:buSzPts val="2800"/>
              <a:buFont typeface="Arial"/>
              <a:buChar char="•"/>
            </a:pPr>
            <a:r>
              <a:rPr b="0" i="0" lang="en-US" sz="2800" u="none" cap="none" strike="noStrike">
                <a:solidFill>
                  <a:srgbClr val="FFFFFF"/>
                </a:solidFill>
                <a:latin typeface="Calibri"/>
                <a:ea typeface="Calibri"/>
                <a:cs typeface="Calibri"/>
                <a:sym typeface="Calibri"/>
              </a:rPr>
              <a:t>WorkWave ServMan/IFS + (Partner Company)</a:t>
            </a:r>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Calibri"/>
                <a:ea typeface="Calibri"/>
                <a:cs typeface="Calibri"/>
                <a:sym typeface="Calibri"/>
              </a:rPr>
              <a:t>WorkWave ServMan Features &amp; Functionality</a:t>
            </a:r>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Calibri"/>
                <a:ea typeface="Calibri"/>
                <a:cs typeface="Calibri"/>
                <a:sym typeface="Calibri"/>
              </a:rPr>
              <a:t>Sample Onboarding</a:t>
            </a:r>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Calibri"/>
                <a:ea typeface="Calibri"/>
                <a:cs typeface="Calibri"/>
                <a:sym typeface="Calibri"/>
              </a:rPr>
              <a:t>Q&amp;A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0"/>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Material Management</a:t>
            </a:r>
            <a:endParaRPr sz="3000"/>
          </a:p>
        </p:txBody>
      </p:sp>
      <p:pic>
        <p:nvPicPr>
          <p:cNvPr id="344" name="Google Shape;344;p50"/>
          <p:cNvPicPr preferRelativeResize="0"/>
          <p:nvPr/>
        </p:nvPicPr>
        <p:blipFill rotWithShape="1">
          <a:blip r:embed="rId3">
            <a:alphaModFix/>
          </a:blip>
          <a:srcRect b="0" l="0" r="0" t="0"/>
          <a:stretch/>
        </p:blipFill>
        <p:spPr>
          <a:xfrm>
            <a:off x="152400" y="1368696"/>
            <a:ext cx="5419725" cy="4343400"/>
          </a:xfrm>
          <a:prstGeom prst="rect">
            <a:avLst/>
          </a:prstGeom>
          <a:noFill/>
          <a:ln>
            <a:noFill/>
          </a:ln>
        </p:spPr>
      </p:pic>
      <p:pic>
        <p:nvPicPr>
          <p:cNvPr id="345" name="Google Shape;345;p50"/>
          <p:cNvPicPr preferRelativeResize="0"/>
          <p:nvPr/>
        </p:nvPicPr>
        <p:blipFill rotWithShape="1">
          <a:blip r:embed="rId4">
            <a:alphaModFix/>
          </a:blip>
          <a:srcRect b="0" l="0" r="0" t="0"/>
          <a:stretch/>
        </p:blipFill>
        <p:spPr>
          <a:xfrm>
            <a:off x="5724525" y="1368696"/>
            <a:ext cx="5514975" cy="4419600"/>
          </a:xfrm>
          <a:prstGeom prst="rect">
            <a:avLst/>
          </a:prstGeom>
          <a:noFill/>
          <a:ln>
            <a:noFill/>
          </a:ln>
        </p:spPr>
      </p:pic>
      <p:pic>
        <p:nvPicPr>
          <p:cNvPr id="346" name="Google Shape;346;p50"/>
          <p:cNvPicPr preferRelativeResize="0"/>
          <p:nvPr/>
        </p:nvPicPr>
        <p:blipFill rotWithShape="1">
          <a:blip r:embed="rId5">
            <a:alphaModFix/>
          </a:blip>
          <a:srcRect b="0" l="0" r="0" t="0"/>
          <a:stretch/>
        </p:blipFill>
        <p:spPr>
          <a:xfrm>
            <a:off x="3082500" y="1368688"/>
            <a:ext cx="5857875" cy="461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1"/>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Gross Payroll - On Steroids!</a:t>
            </a:r>
            <a:endParaRPr sz="3000"/>
          </a:p>
        </p:txBody>
      </p:sp>
      <p:pic>
        <p:nvPicPr>
          <p:cNvPr id="353" name="Google Shape;353;p51"/>
          <p:cNvPicPr preferRelativeResize="0"/>
          <p:nvPr/>
        </p:nvPicPr>
        <p:blipFill rotWithShape="1">
          <a:blip r:embed="rId3">
            <a:alphaModFix/>
          </a:blip>
          <a:srcRect b="0" l="0" r="0" t="0"/>
          <a:stretch/>
        </p:blipFill>
        <p:spPr>
          <a:xfrm>
            <a:off x="3166263" y="1368696"/>
            <a:ext cx="5829300" cy="4676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2"/>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Robust Billing &amp; Receivables Management</a:t>
            </a:r>
            <a:endParaRPr sz="3000"/>
          </a:p>
        </p:txBody>
      </p:sp>
      <p:pic>
        <p:nvPicPr>
          <p:cNvPr id="360" name="Google Shape;360;p52"/>
          <p:cNvPicPr preferRelativeResize="0"/>
          <p:nvPr/>
        </p:nvPicPr>
        <p:blipFill rotWithShape="1">
          <a:blip r:embed="rId3">
            <a:alphaModFix/>
          </a:blip>
          <a:srcRect b="0" l="0" r="0" t="0"/>
          <a:stretch/>
        </p:blipFill>
        <p:spPr>
          <a:xfrm>
            <a:off x="152400" y="1368696"/>
            <a:ext cx="5429250" cy="4343400"/>
          </a:xfrm>
          <a:prstGeom prst="rect">
            <a:avLst/>
          </a:prstGeom>
          <a:noFill/>
          <a:ln>
            <a:noFill/>
          </a:ln>
        </p:spPr>
      </p:pic>
      <p:pic>
        <p:nvPicPr>
          <p:cNvPr id="361" name="Google Shape;361;p52"/>
          <p:cNvPicPr preferRelativeResize="0"/>
          <p:nvPr/>
        </p:nvPicPr>
        <p:blipFill rotWithShape="1">
          <a:blip r:embed="rId4">
            <a:alphaModFix/>
          </a:blip>
          <a:srcRect b="0" l="0" r="0" t="0"/>
          <a:stretch/>
        </p:blipFill>
        <p:spPr>
          <a:xfrm>
            <a:off x="5734050" y="1368696"/>
            <a:ext cx="5819775" cy="465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Paying the Bills</a:t>
            </a:r>
            <a:endParaRPr sz="3000"/>
          </a:p>
        </p:txBody>
      </p:sp>
      <p:pic>
        <p:nvPicPr>
          <p:cNvPr id="368" name="Google Shape;368;p53"/>
          <p:cNvPicPr preferRelativeResize="0"/>
          <p:nvPr/>
        </p:nvPicPr>
        <p:blipFill rotWithShape="1">
          <a:blip r:embed="rId3">
            <a:alphaModFix/>
          </a:blip>
          <a:srcRect b="0" l="0" r="0" t="0"/>
          <a:stretch/>
        </p:blipFill>
        <p:spPr>
          <a:xfrm>
            <a:off x="3045788" y="1293346"/>
            <a:ext cx="6086475" cy="4867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4"/>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The Most Powerful / Flexible Mobile Solution Ever Built</a:t>
            </a:r>
            <a:endParaRPr sz="3000"/>
          </a:p>
        </p:txBody>
      </p:sp>
      <p:pic>
        <p:nvPicPr>
          <p:cNvPr id="375" name="Google Shape;375;p54"/>
          <p:cNvPicPr preferRelativeResize="0"/>
          <p:nvPr/>
        </p:nvPicPr>
        <p:blipFill rotWithShape="1">
          <a:blip r:embed="rId3">
            <a:alphaModFix/>
          </a:blip>
          <a:srcRect b="0" l="0" r="0" t="0"/>
          <a:stretch/>
        </p:blipFill>
        <p:spPr>
          <a:xfrm>
            <a:off x="304800" y="1368696"/>
            <a:ext cx="5924550" cy="4714875"/>
          </a:xfrm>
          <a:prstGeom prst="rect">
            <a:avLst/>
          </a:prstGeom>
          <a:noFill/>
          <a:ln>
            <a:noFill/>
          </a:ln>
        </p:spPr>
      </p:pic>
      <p:pic>
        <p:nvPicPr>
          <p:cNvPr id="376" name="Google Shape;376;p54"/>
          <p:cNvPicPr preferRelativeResize="0"/>
          <p:nvPr/>
        </p:nvPicPr>
        <p:blipFill rotWithShape="1">
          <a:blip r:embed="rId4">
            <a:alphaModFix/>
          </a:blip>
          <a:srcRect b="0" l="0" r="0" t="0"/>
          <a:stretch/>
        </p:blipFill>
        <p:spPr>
          <a:xfrm>
            <a:off x="6557926" y="3822975"/>
            <a:ext cx="2369424" cy="1799337"/>
          </a:xfrm>
          <a:prstGeom prst="rect">
            <a:avLst/>
          </a:prstGeom>
          <a:noFill/>
          <a:ln>
            <a:noFill/>
          </a:ln>
        </p:spPr>
      </p:pic>
      <p:pic>
        <p:nvPicPr>
          <p:cNvPr id="377" name="Google Shape;377;p54"/>
          <p:cNvPicPr preferRelativeResize="0"/>
          <p:nvPr/>
        </p:nvPicPr>
        <p:blipFill rotWithShape="1">
          <a:blip r:embed="rId5">
            <a:alphaModFix/>
          </a:blip>
          <a:srcRect b="0" l="0" r="0" t="0"/>
          <a:stretch/>
        </p:blipFill>
        <p:spPr>
          <a:xfrm>
            <a:off x="9442002" y="3822975"/>
            <a:ext cx="2432375" cy="1834751"/>
          </a:xfrm>
          <a:prstGeom prst="rect">
            <a:avLst/>
          </a:prstGeom>
          <a:noFill/>
          <a:ln>
            <a:noFill/>
          </a:ln>
        </p:spPr>
      </p:pic>
      <p:pic>
        <p:nvPicPr>
          <p:cNvPr id="378" name="Google Shape;378;p54"/>
          <p:cNvPicPr preferRelativeResize="0"/>
          <p:nvPr/>
        </p:nvPicPr>
        <p:blipFill rotWithShape="1">
          <a:blip r:embed="rId6">
            <a:alphaModFix/>
          </a:blip>
          <a:srcRect b="0" l="0" r="0" t="0"/>
          <a:stretch/>
        </p:blipFill>
        <p:spPr>
          <a:xfrm>
            <a:off x="9530376" y="1673501"/>
            <a:ext cx="2313758" cy="1757574"/>
          </a:xfrm>
          <a:prstGeom prst="rect">
            <a:avLst/>
          </a:prstGeom>
          <a:noFill/>
          <a:ln>
            <a:noFill/>
          </a:ln>
        </p:spPr>
      </p:pic>
      <p:pic>
        <p:nvPicPr>
          <p:cNvPr id="379" name="Google Shape;379;p54"/>
          <p:cNvPicPr preferRelativeResize="0"/>
          <p:nvPr/>
        </p:nvPicPr>
        <p:blipFill rotWithShape="1">
          <a:blip r:embed="rId7">
            <a:alphaModFix/>
          </a:blip>
          <a:srcRect b="0" l="0" r="0" t="0"/>
          <a:stretch/>
        </p:blipFill>
        <p:spPr>
          <a:xfrm>
            <a:off x="6532425" y="1673500"/>
            <a:ext cx="2369425" cy="1757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5"/>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Integrated Route Optimization</a:t>
            </a:r>
            <a:endParaRPr sz="3000"/>
          </a:p>
        </p:txBody>
      </p:sp>
      <p:pic>
        <p:nvPicPr>
          <p:cNvPr id="386" name="Google Shape;386;p55"/>
          <p:cNvPicPr preferRelativeResize="0"/>
          <p:nvPr/>
        </p:nvPicPr>
        <p:blipFill rotWithShape="1">
          <a:blip r:embed="rId3">
            <a:alphaModFix/>
          </a:blip>
          <a:srcRect b="0" l="0" r="0" t="0"/>
          <a:stretch/>
        </p:blipFill>
        <p:spPr>
          <a:xfrm>
            <a:off x="2337475" y="1482850"/>
            <a:ext cx="7503100" cy="436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6"/>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Fully Integrated Ledger &amp; Financials</a:t>
            </a:r>
            <a:endParaRPr sz="3000"/>
          </a:p>
        </p:txBody>
      </p:sp>
      <p:pic>
        <p:nvPicPr>
          <p:cNvPr id="393" name="Google Shape;393;p56"/>
          <p:cNvPicPr preferRelativeResize="0"/>
          <p:nvPr/>
        </p:nvPicPr>
        <p:blipFill rotWithShape="1">
          <a:blip r:embed="rId3">
            <a:alphaModFix/>
          </a:blip>
          <a:srcRect b="0" l="0" r="0" t="0"/>
          <a:stretch/>
        </p:blipFill>
        <p:spPr>
          <a:xfrm>
            <a:off x="152400" y="1368696"/>
            <a:ext cx="5753100" cy="4591050"/>
          </a:xfrm>
          <a:prstGeom prst="rect">
            <a:avLst/>
          </a:prstGeom>
          <a:noFill/>
          <a:ln>
            <a:noFill/>
          </a:ln>
        </p:spPr>
      </p:pic>
      <p:pic>
        <p:nvPicPr>
          <p:cNvPr id="394" name="Google Shape;394;p56"/>
          <p:cNvPicPr preferRelativeResize="0"/>
          <p:nvPr/>
        </p:nvPicPr>
        <p:blipFill rotWithShape="1">
          <a:blip r:embed="rId4">
            <a:alphaModFix/>
          </a:blip>
          <a:srcRect b="0" l="0" r="0" t="0"/>
          <a:stretch/>
        </p:blipFill>
        <p:spPr>
          <a:xfrm>
            <a:off x="6465200" y="1368696"/>
            <a:ext cx="4895850" cy="4314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7"/>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Sample ServMan Onboarding</a:t>
            </a:r>
            <a:endParaRPr sz="3000"/>
          </a:p>
        </p:txBody>
      </p:sp>
      <p:pic>
        <p:nvPicPr>
          <p:cNvPr id="401" name="Google Shape;401;p57"/>
          <p:cNvPicPr preferRelativeResize="0"/>
          <p:nvPr/>
        </p:nvPicPr>
        <p:blipFill rotWithShape="1">
          <a:blip r:embed="rId3">
            <a:alphaModFix/>
          </a:blip>
          <a:srcRect b="22756" l="0" r="0" t="0"/>
          <a:stretch/>
        </p:blipFill>
        <p:spPr>
          <a:xfrm>
            <a:off x="480438" y="1298125"/>
            <a:ext cx="11217174" cy="48773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58"/>
          <p:cNvPicPr preferRelativeResize="0"/>
          <p:nvPr/>
        </p:nvPicPr>
        <p:blipFill rotWithShape="1">
          <a:blip r:embed="rId3">
            <a:alphaModFix/>
          </a:blip>
          <a:srcRect b="0" l="0" r="0" t="0"/>
          <a:stretch/>
        </p:blipFill>
        <p:spPr>
          <a:xfrm>
            <a:off x="-66050" y="0"/>
            <a:ext cx="9907224" cy="6274575"/>
          </a:xfrm>
          <a:prstGeom prst="rect">
            <a:avLst/>
          </a:prstGeom>
          <a:noFill/>
          <a:ln>
            <a:noFill/>
          </a:ln>
        </p:spPr>
      </p:pic>
      <p:pic>
        <p:nvPicPr>
          <p:cNvPr id="408" name="Google Shape;408;p58"/>
          <p:cNvPicPr preferRelativeResize="0"/>
          <p:nvPr/>
        </p:nvPicPr>
        <p:blipFill rotWithShape="1">
          <a:blip r:embed="rId4">
            <a:alphaModFix/>
          </a:blip>
          <a:srcRect b="0" l="0" r="0" t="0"/>
          <a:stretch/>
        </p:blipFill>
        <p:spPr>
          <a:xfrm>
            <a:off x="31638" y="1752825"/>
            <a:ext cx="6667500" cy="3943350"/>
          </a:xfrm>
          <a:prstGeom prst="rect">
            <a:avLst/>
          </a:prstGeom>
          <a:noFill/>
          <a:ln>
            <a:noFill/>
          </a:ln>
        </p:spPr>
      </p:pic>
      <p:pic>
        <p:nvPicPr>
          <p:cNvPr id="409" name="Google Shape;409;p58"/>
          <p:cNvPicPr preferRelativeResize="0"/>
          <p:nvPr/>
        </p:nvPicPr>
        <p:blipFill rotWithShape="1">
          <a:blip r:embed="rId5">
            <a:alphaModFix/>
          </a:blip>
          <a:srcRect b="0" l="0" r="0" t="0"/>
          <a:stretch/>
        </p:blipFill>
        <p:spPr>
          <a:xfrm>
            <a:off x="6699138" y="1448025"/>
            <a:ext cx="5581650" cy="4552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9"/>
          <p:cNvPicPr preferRelativeResize="0"/>
          <p:nvPr/>
        </p:nvPicPr>
        <p:blipFill rotWithShape="1">
          <a:blip r:embed="rId3">
            <a:alphaModFix/>
          </a:blip>
          <a:srcRect b="0" l="0" r="0" t="0"/>
          <a:stretch/>
        </p:blipFill>
        <p:spPr>
          <a:xfrm>
            <a:off x="0" y="0"/>
            <a:ext cx="11608176" cy="6263574"/>
          </a:xfrm>
          <a:prstGeom prst="rect">
            <a:avLst/>
          </a:prstGeom>
          <a:noFill/>
          <a:ln>
            <a:noFill/>
          </a:ln>
        </p:spPr>
      </p:pic>
      <p:pic>
        <p:nvPicPr>
          <p:cNvPr id="416" name="Google Shape;416;p59"/>
          <p:cNvPicPr preferRelativeResize="0"/>
          <p:nvPr/>
        </p:nvPicPr>
        <p:blipFill rotWithShape="1">
          <a:blip r:embed="rId4">
            <a:alphaModFix/>
          </a:blip>
          <a:srcRect b="0" l="0" r="0" t="0"/>
          <a:stretch/>
        </p:blipFill>
        <p:spPr>
          <a:xfrm>
            <a:off x="210563" y="1651313"/>
            <a:ext cx="5638800" cy="4124325"/>
          </a:xfrm>
          <a:prstGeom prst="rect">
            <a:avLst/>
          </a:prstGeom>
          <a:noFill/>
          <a:ln>
            <a:noFill/>
          </a:ln>
        </p:spPr>
      </p:pic>
      <p:pic>
        <p:nvPicPr>
          <p:cNvPr id="417" name="Google Shape;417;p59"/>
          <p:cNvPicPr preferRelativeResize="0"/>
          <p:nvPr/>
        </p:nvPicPr>
        <p:blipFill rotWithShape="1">
          <a:blip r:embed="rId5">
            <a:alphaModFix/>
          </a:blip>
          <a:srcRect b="0" l="0" r="0" t="0"/>
          <a:stretch/>
        </p:blipFill>
        <p:spPr>
          <a:xfrm>
            <a:off x="5937450" y="1584638"/>
            <a:ext cx="5514975" cy="4257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3"/>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a:t>About WorkWave</a:t>
            </a:r>
            <a:endParaRPr/>
          </a:p>
        </p:txBody>
      </p:sp>
      <p:pic>
        <p:nvPicPr>
          <p:cNvPr id="214" name="Google Shape;214;p33"/>
          <p:cNvPicPr preferRelativeResize="0"/>
          <p:nvPr/>
        </p:nvPicPr>
        <p:blipFill rotWithShape="1">
          <a:blip r:embed="rId3">
            <a:alphaModFix/>
          </a:blip>
          <a:srcRect b="0" l="0" r="0" t="0"/>
          <a:stretch/>
        </p:blipFill>
        <p:spPr>
          <a:xfrm>
            <a:off x="2085175" y="1340396"/>
            <a:ext cx="7991475" cy="4667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0"/>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Robust Functionality</a:t>
            </a:r>
            <a:endParaRPr sz="3000"/>
          </a:p>
        </p:txBody>
      </p:sp>
      <p:pic>
        <p:nvPicPr>
          <p:cNvPr id="424" name="Google Shape;424;p60"/>
          <p:cNvPicPr preferRelativeResize="0"/>
          <p:nvPr/>
        </p:nvPicPr>
        <p:blipFill rotWithShape="1">
          <a:blip r:embed="rId3">
            <a:alphaModFix/>
          </a:blip>
          <a:srcRect b="3983" l="0" r="0" t="0"/>
          <a:stretch/>
        </p:blipFill>
        <p:spPr>
          <a:xfrm>
            <a:off x="2213225" y="1216300"/>
            <a:ext cx="7751601" cy="4964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1"/>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Detailed Documentation</a:t>
            </a:r>
            <a:endParaRPr sz="3000"/>
          </a:p>
        </p:txBody>
      </p:sp>
      <p:pic>
        <p:nvPicPr>
          <p:cNvPr id="431" name="Google Shape;431;p61"/>
          <p:cNvPicPr preferRelativeResize="0"/>
          <p:nvPr/>
        </p:nvPicPr>
        <p:blipFill rotWithShape="1">
          <a:blip r:embed="rId3">
            <a:alphaModFix/>
          </a:blip>
          <a:srcRect b="0" l="0" r="0" t="0"/>
          <a:stretch/>
        </p:blipFill>
        <p:spPr>
          <a:xfrm>
            <a:off x="2967388" y="1291650"/>
            <a:ext cx="6243275" cy="4839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2"/>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Mobile Fragments - Control Your Solution </a:t>
            </a:r>
            <a:endParaRPr sz="3000"/>
          </a:p>
        </p:txBody>
      </p:sp>
      <p:pic>
        <p:nvPicPr>
          <p:cNvPr id="438" name="Google Shape;438;p62"/>
          <p:cNvPicPr preferRelativeResize="0"/>
          <p:nvPr/>
        </p:nvPicPr>
        <p:blipFill rotWithShape="1">
          <a:blip r:embed="rId3">
            <a:alphaModFix/>
          </a:blip>
          <a:srcRect b="0" l="0" r="0" t="0"/>
          <a:stretch/>
        </p:blipFill>
        <p:spPr>
          <a:xfrm>
            <a:off x="130375" y="1676925"/>
            <a:ext cx="8046625" cy="4014225"/>
          </a:xfrm>
          <a:prstGeom prst="rect">
            <a:avLst/>
          </a:prstGeom>
          <a:noFill/>
          <a:ln>
            <a:noFill/>
          </a:ln>
        </p:spPr>
      </p:pic>
      <p:pic>
        <p:nvPicPr>
          <p:cNvPr id="439" name="Google Shape;439;p62"/>
          <p:cNvPicPr preferRelativeResize="0"/>
          <p:nvPr/>
        </p:nvPicPr>
        <p:blipFill rotWithShape="1">
          <a:blip r:embed="rId4">
            <a:alphaModFix/>
          </a:blip>
          <a:srcRect b="0" l="0" r="0" t="0"/>
          <a:stretch/>
        </p:blipFill>
        <p:spPr>
          <a:xfrm>
            <a:off x="8349899" y="850458"/>
            <a:ext cx="3010995" cy="533690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3"/>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Mobile Forms</a:t>
            </a:r>
            <a:endParaRPr sz="3000"/>
          </a:p>
        </p:txBody>
      </p:sp>
      <p:pic>
        <p:nvPicPr>
          <p:cNvPr id="446" name="Google Shape;446;p63"/>
          <p:cNvPicPr preferRelativeResize="0"/>
          <p:nvPr/>
        </p:nvPicPr>
        <p:blipFill rotWithShape="1">
          <a:blip r:embed="rId3">
            <a:alphaModFix/>
          </a:blip>
          <a:srcRect b="0" l="0" r="0" t="0"/>
          <a:stretch/>
        </p:blipFill>
        <p:spPr>
          <a:xfrm>
            <a:off x="218425" y="1216300"/>
            <a:ext cx="7090876" cy="4946150"/>
          </a:xfrm>
          <a:prstGeom prst="rect">
            <a:avLst/>
          </a:prstGeom>
          <a:noFill/>
          <a:ln>
            <a:noFill/>
          </a:ln>
        </p:spPr>
      </p:pic>
      <p:pic>
        <p:nvPicPr>
          <p:cNvPr id="447" name="Google Shape;447;p63"/>
          <p:cNvPicPr preferRelativeResize="0"/>
          <p:nvPr/>
        </p:nvPicPr>
        <p:blipFill rotWithShape="1">
          <a:blip r:embed="rId4">
            <a:alphaModFix/>
          </a:blip>
          <a:srcRect b="0" l="0" r="0" t="0"/>
          <a:stretch/>
        </p:blipFill>
        <p:spPr>
          <a:xfrm>
            <a:off x="7846976" y="825546"/>
            <a:ext cx="2939696" cy="533690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4"/>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Quotes - Discovery Documents and Shopping Cart!</a:t>
            </a:r>
            <a:endParaRPr sz="3000"/>
          </a:p>
        </p:txBody>
      </p:sp>
      <p:pic>
        <p:nvPicPr>
          <p:cNvPr id="454" name="Google Shape;454;p64"/>
          <p:cNvPicPr preferRelativeResize="0"/>
          <p:nvPr/>
        </p:nvPicPr>
        <p:blipFill rotWithShape="1">
          <a:blip r:embed="rId3">
            <a:alphaModFix/>
          </a:blip>
          <a:srcRect b="0" l="0" r="0" t="0"/>
          <a:stretch/>
        </p:blipFill>
        <p:spPr>
          <a:xfrm>
            <a:off x="8276325" y="1216300"/>
            <a:ext cx="2972075" cy="4923075"/>
          </a:xfrm>
          <a:prstGeom prst="rect">
            <a:avLst/>
          </a:prstGeom>
          <a:noFill/>
          <a:ln>
            <a:noFill/>
          </a:ln>
        </p:spPr>
      </p:pic>
      <p:sp>
        <p:nvSpPr>
          <p:cNvPr id="455" name="Google Shape;455;p64"/>
          <p:cNvSpPr txBox="1"/>
          <p:nvPr>
            <p:ph idx="1" type="body"/>
          </p:nvPr>
        </p:nvSpPr>
        <p:spPr>
          <a:xfrm>
            <a:off x="456075" y="1578725"/>
            <a:ext cx="7194600" cy="4351200"/>
          </a:xfrm>
          <a:prstGeom prst="rect">
            <a:avLst/>
          </a:prstGeom>
          <a:noFill/>
          <a:ln>
            <a:noFill/>
          </a:ln>
        </p:spPr>
        <p:txBody>
          <a:bodyPr anchorCtr="0" anchor="t" bIns="91425" lIns="91425" spcFirstLastPara="1" rIns="91425" wrap="square" tIns="91425">
            <a:noAutofit/>
          </a:bodyPr>
          <a:lstStyle/>
          <a:p>
            <a:pPr indent="-406400" lvl="0" marL="457200" rtl="0" algn="l">
              <a:lnSpc>
                <a:spcPct val="90000"/>
              </a:lnSpc>
              <a:spcBef>
                <a:spcPts val="1000"/>
              </a:spcBef>
              <a:spcAft>
                <a:spcPts val="0"/>
              </a:spcAft>
              <a:buSzPts val="2800"/>
              <a:buChar char="•"/>
            </a:pPr>
            <a:r>
              <a:rPr lang="en-US"/>
              <a:t>Create Quotes - linked to the Dispatch Order</a:t>
            </a:r>
            <a:endParaRPr/>
          </a:p>
          <a:p>
            <a:pPr indent="0" lvl="0" marL="0" rtl="0" algn="l">
              <a:lnSpc>
                <a:spcPct val="90000"/>
              </a:lnSpc>
              <a:spcBef>
                <a:spcPts val="1000"/>
              </a:spcBef>
              <a:spcAft>
                <a:spcPts val="0"/>
              </a:spcAft>
              <a:buSzPts val="2800"/>
              <a:buNone/>
            </a:pPr>
            <a:r>
              <a:t/>
            </a:r>
            <a:endParaRPr sz="1200"/>
          </a:p>
          <a:p>
            <a:pPr indent="-406400" lvl="0" marL="457200" rtl="0" algn="l">
              <a:lnSpc>
                <a:spcPct val="90000"/>
              </a:lnSpc>
              <a:spcBef>
                <a:spcPts val="1000"/>
              </a:spcBef>
              <a:spcAft>
                <a:spcPts val="0"/>
              </a:spcAft>
              <a:buSzPts val="2800"/>
              <a:buChar char="•"/>
            </a:pPr>
            <a:r>
              <a:rPr lang="en-US"/>
              <a:t>Populate from Graphic Shopping Cart</a:t>
            </a:r>
            <a:endParaRPr/>
          </a:p>
          <a:p>
            <a:pPr indent="0" lvl="0" marL="0" rtl="0" algn="l">
              <a:lnSpc>
                <a:spcPct val="90000"/>
              </a:lnSpc>
              <a:spcBef>
                <a:spcPts val="1000"/>
              </a:spcBef>
              <a:spcAft>
                <a:spcPts val="0"/>
              </a:spcAft>
              <a:buSzPts val="2800"/>
              <a:buNone/>
            </a:pPr>
            <a:r>
              <a:t/>
            </a:r>
            <a:endParaRPr sz="1200"/>
          </a:p>
          <a:p>
            <a:pPr indent="-406400" lvl="0" marL="457200" rtl="0" algn="l">
              <a:lnSpc>
                <a:spcPct val="90000"/>
              </a:lnSpc>
              <a:spcBef>
                <a:spcPts val="1000"/>
              </a:spcBef>
              <a:spcAft>
                <a:spcPts val="0"/>
              </a:spcAft>
              <a:buSzPts val="2800"/>
              <a:buChar char="•"/>
            </a:pPr>
            <a:r>
              <a:rPr lang="en-US"/>
              <a:t>Similar, Like and Accessory Items!</a:t>
            </a:r>
            <a:endParaRPr/>
          </a:p>
          <a:p>
            <a:pPr indent="0" lvl="0" marL="0" rtl="0" algn="l">
              <a:lnSpc>
                <a:spcPct val="90000"/>
              </a:lnSpc>
              <a:spcBef>
                <a:spcPts val="1000"/>
              </a:spcBef>
              <a:spcAft>
                <a:spcPts val="0"/>
              </a:spcAft>
              <a:buSzPts val="2800"/>
              <a:buNone/>
            </a:pPr>
            <a:r>
              <a:t/>
            </a:r>
            <a:endParaRPr sz="1200"/>
          </a:p>
          <a:p>
            <a:pPr indent="-406400" lvl="0" marL="457200" rtl="0" algn="l">
              <a:lnSpc>
                <a:spcPct val="90000"/>
              </a:lnSpc>
              <a:spcBef>
                <a:spcPts val="1000"/>
              </a:spcBef>
              <a:spcAft>
                <a:spcPts val="0"/>
              </a:spcAft>
              <a:buSzPts val="2800"/>
              <a:buChar char="•"/>
            </a:pPr>
            <a:r>
              <a:rPr lang="en-US"/>
              <a:t>Convert from the Quote back to the Dispatch Order to a NEW Order!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5"/>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Mobile Signatures</a:t>
            </a:r>
            <a:endParaRPr sz="3000"/>
          </a:p>
        </p:txBody>
      </p:sp>
      <p:pic>
        <p:nvPicPr>
          <p:cNvPr id="462" name="Google Shape;462;p65"/>
          <p:cNvPicPr preferRelativeResize="0"/>
          <p:nvPr/>
        </p:nvPicPr>
        <p:blipFill rotWithShape="1">
          <a:blip r:embed="rId3">
            <a:alphaModFix/>
          </a:blip>
          <a:srcRect b="0" l="0" r="0" t="0"/>
          <a:stretch/>
        </p:blipFill>
        <p:spPr>
          <a:xfrm>
            <a:off x="86350" y="1216296"/>
            <a:ext cx="6981825" cy="4953000"/>
          </a:xfrm>
          <a:prstGeom prst="rect">
            <a:avLst/>
          </a:prstGeom>
          <a:noFill/>
          <a:ln>
            <a:noFill/>
          </a:ln>
        </p:spPr>
      </p:pic>
      <p:pic>
        <p:nvPicPr>
          <p:cNvPr id="463" name="Google Shape;463;p65"/>
          <p:cNvPicPr preferRelativeResize="0"/>
          <p:nvPr/>
        </p:nvPicPr>
        <p:blipFill rotWithShape="1">
          <a:blip r:embed="rId4">
            <a:alphaModFix/>
          </a:blip>
          <a:srcRect b="0" l="0" r="0" t="0"/>
          <a:stretch/>
        </p:blipFill>
        <p:spPr>
          <a:xfrm>
            <a:off x="7187550" y="2150271"/>
            <a:ext cx="4722799" cy="2677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6"/>
          <p:cNvSpPr txBox="1"/>
          <p:nvPr>
            <p:ph type="title"/>
          </p:nvPr>
        </p:nvSpPr>
        <p:spPr>
          <a:xfrm>
            <a:off x="456068" y="2976372"/>
            <a:ext cx="11265900" cy="9054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400"/>
              <a:buNone/>
            </a:pPr>
            <a:r>
              <a:rPr lang="en-US"/>
              <a:t>Questions?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7"/>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t/>
            </a:r>
            <a:endParaRPr sz="3000"/>
          </a:p>
        </p:txBody>
      </p:sp>
      <p:sp>
        <p:nvSpPr>
          <p:cNvPr id="476" name="Google Shape;476;p67"/>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2800"/>
              <a:buNone/>
            </a:pPr>
            <a:r>
              <a:rPr lang="en-US" sz="2400">
                <a:latin typeface="Arial"/>
                <a:ea typeface="Arial"/>
                <a:cs typeface="Arial"/>
                <a:sym typeface="Arial"/>
              </a:rPr>
              <a:t>Insert text here</a:t>
            </a:r>
            <a:endParaRPr sz="2400">
              <a:latin typeface="Arial"/>
              <a:ea typeface="Arial"/>
              <a:cs typeface="Arial"/>
              <a:sym typeface="Arial"/>
            </a:endParaRPr>
          </a:p>
          <a:p>
            <a:pPr indent="0" lvl="0" marL="0" rtl="0" algn="l">
              <a:lnSpc>
                <a:spcPct val="90000"/>
              </a:lnSpc>
              <a:spcBef>
                <a:spcPts val="1200"/>
              </a:spcBef>
              <a:spcAft>
                <a:spcPts val="0"/>
              </a:spcAft>
              <a:buSzPts val="2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8"/>
          <p:cNvSpPr txBox="1"/>
          <p:nvPr>
            <p:ph type="title"/>
          </p:nvPr>
        </p:nvSpPr>
        <p:spPr>
          <a:xfrm>
            <a:off x="456068" y="2976372"/>
            <a:ext cx="11265900" cy="9054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400"/>
              <a:buNone/>
            </a:pPr>
            <a:r>
              <a:rPr lang="en-US"/>
              <a:t>Insert Section Divider Title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4"/>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a:t>About (Partner Company Name)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5"/>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Large Base of Leading SMB, Franchise, &amp; Enterprise Customers</a:t>
            </a:r>
            <a:endParaRPr sz="3000"/>
          </a:p>
        </p:txBody>
      </p:sp>
      <p:pic>
        <p:nvPicPr>
          <p:cNvPr id="227" name="Google Shape;227;p35"/>
          <p:cNvPicPr preferRelativeResize="0"/>
          <p:nvPr/>
        </p:nvPicPr>
        <p:blipFill rotWithShape="1">
          <a:blip r:embed="rId3">
            <a:alphaModFix/>
          </a:blip>
          <a:srcRect b="0" l="0" r="0" t="0"/>
          <a:stretch/>
        </p:blipFill>
        <p:spPr>
          <a:xfrm>
            <a:off x="1708938" y="1651696"/>
            <a:ext cx="8743950" cy="4295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6"/>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WorkWave - An IFS Company</a:t>
            </a:r>
            <a:endParaRPr sz="3000"/>
          </a:p>
        </p:txBody>
      </p:sp>
      <p:pic>
        <p:nvPicPr>
          <p:cNvPr id="234" name="Google Shape;234;p36"/>
          <p:cNvPicPr preferRelativeResize="0"/>
          <p:nvPr/>
        </p:nvPicPr>
        <p:blipFill rotWithShape="1">
          <a:blip r:embed="rId3">
            <a:alphaModFix/>
          </a:blip>
          <a:srcRect b="0" l="0" r="0" t="0"/>
          <a:stretch/>
        </p:blipFill>
        <p:spPr>
          <a:xfrm>
            <a:off x="2362200" y="1749696"/>
            <a:ext cx="7258050" cy="388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7"/>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IFS/WorkWave Extends Its Leadership in Field Service</a:t>
            </a:r>
            <a:endParaRPr sz="3000"/>
          </a:p>
        </p:txBody>
      </p:sp>
      <p:sp>
        <p:nvSpPr>
          <p:cNvPr id="241" name="Google Shape;241;p37"/>
          <p:cNvSpPr txBox="1"/>
          <p:nvPr/>
        </p:nvSpPr>
        <p:spPr>
          <a:xfrm>
            <a:off x="456075" y="1311225"/>
            <a:ext cx="8980500" cy="603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002D5C"/>
                </a:solidFill>
                <a:latin typeface="Calibri"/>
                <a:ea typeface="Calibri"/>
                <a:cs typeface="Calibri"/>
                <a:sym typeface="Calibri"/>
              </a:rPr>
              <a:t>Highest in ability to execute and #1 for complex service and support</a:t>
            </a:r>
            <a:endParaRPr b="0" i="0" sz="1400" u="none" cap="none" strike="noStrike">
              <a:solidFill>
                <a:srgbClr val="000000"/>
              </a:solidFill>
              <a:latin typeface="Calibri"/>
              <a:ea typeface="Calibri"/>
              <a:cs typeface="Calibri"/>
              <a:sym typeface="Calibri"/>
            </a:endParaRPr>
          </a:p>
        </p:txBody>
      </p:sp>
      <p:pic>
        <p:nvPicPr>
          <p:cNvPr id="242" name="Google Shape;242;p37"/>
          <p:cNvPicPr preferRelativeResize="0"/>
          <p:nvPr/>
        </p:nvPicPr>
        <p:blipFill rotWithShape="1">
          <a:blip r:embed="rId3">
            <a:alphaModFix/>
          </a:blip>
          <a:srcRect b="0" l="0" r="0" t="0"/>
          <a:stretch/>
        </p:blipFill>
        <p:spPr>
          <a:xfrm>
            <a:off x="2057400" y="1915125"/>
            <a:ext cx="7705725" cy="4010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Why ServMan</a:t>
            </a:r>
            <a:endParaRPr sz="3000"/>
          </a:p>
        </p:txBody>
      </p:sp>
      <p:sp>
        <p:nvSpPr>
          <p:cNvPr id="249" name="Google Shape;249;p38"/>
          <p:cNvSpPr txBox="1"/>
          <p:nvPr>
            <p:ph idx="1" type="body"/>
          </p:nvPr>
        </p:nvSpPr>
        <p:spPr>
          <a:xfrm>
            <a:off x="456068" y="1578737"/>
            <a:ext cx="11265900" cy="4351200"/>
          </a:xfrm>
          <a:prstGeom prst="rect">
            <a:avLst/>
          </a:prstGeom>
          <a:noFill/>
          <a:ln>
            <a:noFill/>
          </a:ln>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SzPts val="2400"/>
              <a:buFont typeface="Arial"/>
              <a:buChar char="•"/>
            </a:pPr>
            <a:r>
              <a:rPr lang="en-US" sz="2400">
                <a:latin typeface="Arial"/>
                <a:ea typeface="Arial"/>
                <a:cs typeface="Arial"/>
                <a:sym typeface="Arial"/>
              </a:rPr>
              <a:t>Focused Solution for both Commercial &amp; Residential Enterprises</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en-US" sz="2400">
                <a:latin typeface="Arial"/>
                <a:ea typeface="Arial"/>
                <a:cs typeface="Arial"/>
                <a:sym typeface="Arial"/>
              </a:rPr>
              <a:t>Available Both On Premise or as a SAAS solution</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en-US" sz="2400">
                <a:latin typeface="Arial"/>
                <a:ea typeface="Arial"/>
                <a:cs typeface="Arial"/>
                <a:sym typeface="Arial"/>
              </a:rPr>
              <a:t>Robust Application Framework  for both the Enterprise &amp; Mobile Computing</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en-US" sz="2400">
                <a:latin typeface="Arial"/>
                <a:ea typeface="Arial"/>
                <a:cs typeface="Arial"/>
                <a:sym typeface="Arial"/>
              </a:rPr>
              <a:t>Feature Rich with Integrated Accounting, Material Management &amp; Financials</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en-US" sz="2400">
                <a:latin typeface="Arial"/>
                <a:ea typeface="Arial"/>
                <a:cs typeface="Arial"/>
                <a:sym typeface="Arial"/>
              </a:rPr>
              <a:t>An Experienced and Committed Partner!</a:t>
            </a:r>
            <a:endParaRPr sz="2400">
              <a:latin typeface="Arial"/>
              <a:ea typeface="Arial"/>
              <a:cs typeface="Arial"/>
              <a:sym typeface="Arial"/>
            </a:endParaRPr>
          </a:p>
          <a:p>
            <a:pPr indent="0" lvl="0" marL="0" rtl="0" algn="l">
              <a:lnSpc>
                <a:spcPct val="90000"/>
              </a:lnSpc>
              <a:spcBef>
                <a:spcPts val="1200"/>
              </a:spcBef>
              <a:spcAft>
                <a:spcPts val="0"/>
              </a:spcAft>
              <a:buSzPts val="2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9"/>
          <p:cNvSpPr txBox="1"/>
          <p:nvPr>
            <p:ph type="title"/>
          </p:nvPr>
        </p:nvSpPr>
        <p:spPr>
          <a:xfrm>
            <a:off x="456068" y="310896"/>
            <a:ext cx="11265900" cy="90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US" sz="3000"/>
              <a:t>How Important is an Integrated General Ledger?</a:t>
            </a:r>
            <a:endParaRPr sz="3000"/>
          </a:p>
        </p:txBody>
      </p:sp>
      <p:pic>
        <p:nvPicPr>
          <p:cNvPr id="256" name="Google Shape;256;p39"/>
          <p:cNvPicPr preferRelativeResize="0"/>
          <p:nvPr/>
        </p:nvPicPr>
        <p:blipFill rotWithShape="1">
          <a:blip r:embed="rId3">
            <a:alphaModFix/>
          </a:blip>
          <a:srcRect b="0" l="0" r="0" t="0"/>
          <a:stretch/>
        </p:blipFill>
        <p:spPr>
          <a:xfrm>
            <a:off x="1623213" y="1364338"/>
            <a:ext cx="8915400" cy="4657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WW Route Manager">
      <a:dk1>
        <a:srgbClr val="000000"/>
      </a:dk1>
      <a:lt1>
        <a:srgbClr val="FFFFFF"/>
      </a:lt1>
      <a:dk2>
        <a:srgbClr val="8CC82C"/>
      </a:dk2>
      <a:lt2>
        <a:srgbClr val="002C5C"/>
      </a:lt2>
      <a:accent1>
        <a:srgbClr val="008AD1"/>
      </a:accent1>
      <a:accent2>
        <a:srgbClr val="EBEBED"/>
      </a:accent2>
      <a:accent3>
        <a:srgbClr val="5F6971"/>
      </a:accent3>
      <a:accent4>
        <a:srgbClr val="33383B"/>
      </a:accent4>
      <a:accent5>
        <a:srgbClr val="FFFFFF"/>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orkWave ServMan Theme">
  <a:themeElements>
    <a:clrScheme name="Office">
      <a:dk1>
        <a:srgbClr val="000000"/>
      </a:dk1>
      <a:lt1>
        <a:srgbClr val="FFFFFF"/>
      </a:lt1>
      <a:dk2>
        <a:srgbClr val="44546A"/>
      </a:dk2>
      <a:lt2>
        <a:srgbClr val="E7E6E6"/>
      </a:lt2>
      <a:accent1>
        <a:srgbClr val="002D5C"/>
      </a:accent1>
      <a:accent2>
        <a:srgbClr val="008AD1"/>
      </a:accent2>
      <a:accent3>
        <a:srgbClr val="1E488A"/>
      </a:accent3>
      <a:accent4>
        <a:srgbClr val="626972"/>
      </a:accent4>
      <a:accent5>
        <a:srgbClr val="34383B"/>
      </a:accent5>
      <a:accent6>
        <a:srgbClr val="ECECED"/>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